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335" r:id="rId3"/>
    <p:sldId id="472" r:id="rId4"/>
    <p:sldId id="473" r:id="rId5"/>
    <p:sldId id="474" r:id="rId6"/>
    <p:sldId id="475" r:id="rId7"/>
    <p:sldId id="476" r:id="rId8"/>
    <p:sldId id="477" r:id="rId9"/>
    <p:sldId id="478" r:id="rId10"/>
    <p:sldId id="479" r:id="rId11"/>
    <p:sldId id="482" r:id="rId12"/>
    <p:sldId id="483" r:id="rId13"/>
    <p:sldId id="484" r:id="rId14"/>
    <p:sldId id="485" r:id="rId15"/>
    <p:sldId id="486" r:id="rId16"/>
    <p:sldId id="480" r:id="rId17"/>
    <p:sldId id="481" r:id="rId18"/>
    <p:sldId id="336" r:id="rId19"/>
    <p:sldId id="337" r:id="rId20"/>
    <p:sldId id="338" r:id="rId21"/>
    <p:sldId id="339" r:id="rId22"/>
    <p:sldId id="340" r:id="rId23"/>
    <p:sldId id="34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31"/>
    <p:restoredTop sz="96154"/>
  </p:normalViewPr>
  <p:slideViewPr>
    <p:cSldViewPr snapToGrid="0">
      <p:cViewPr varScale="1">
        <p:scale>
          <a:sx n="117" d="100"/>
          <a:sy n="117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B93F-3E2A-C74F-BFEA-D26690FE2488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94C52-17AB-5243-9EED-E9B9384B3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3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8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1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6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9AE07-89C6-F443-97AC-F6CE14E72020}" type="datetimeFigureOut">
              <a:rPr lang="en-US" smtClean="0"/>
              <a:t>3/19/25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F1EA7-ED5E-A14A-A819-62E43F95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9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76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NULL"/><Relationship Id="rId10" Type="http://schemas.openxmlformats.org/officeDocument/2006/relationships/image" Target="../media/image91.emf"/><Relationship Id="rId4" Type="http://schemas.openxmlformats.org/officeDocument/2006/relationships/image" Target="../media/image81.png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0DC1-FD22-4F2D-E0C4-2B2A96B7A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PHYS4260 Quantum Mechanics II</a:t>
            </a:r>
            <a:br>
              <a:rPr lang="en-US" dirty="0"/>
            </a:br>
            <a:r>
              <a:rPr lang="en-US" dirty="0"/>
              <a:t>Spring 2025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65166-31DD-9AC8-B957-5FC5A0C85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Scattering Theory</a:t>
            </a:r>
          </a:p>
        </p:txBody>
      </p:sp>
    </p:spTree>
    <p:extLst>
      <p:ext uri="{BB962C8B-B14F-4D97-AF65-F5344CB8AC3E}">
        <p14:creationId xmlns:p14="http://schemas.microsoft.com/office/powerpoint/2010/main" val="222469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549238-8137-1338-9304-CB3E8BD13C13}"/>
              </a:ext>
            </a:extLst>
          </p:cNvPr>
          <p:cNvSpPr txBox="1">
            <a:spLocks/>
          </p:cNvSpPr>
          <p:nvPr/>
        </p:nvSpPr>
        <p:spPr>
          <a:xfrm>
            <a:off x="4017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first Born approximation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7D1A0-1BC7-BA86-EA1E-3C58569F7E08}"/>
                  </a:ext>
                </a:extLst>
              </p:cNvPr>
              <p:cNvSpPr txBox="1"/>
              <p:nvPr/>
            </p:nvSpPr>
            <p:spPr>
              <a:xfrm>
                <a:off x="401782" y="1140897"/>
                <a:ext cx="6099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In the case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scattering, we want 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7D1A0-1BC7-BA86-EA1E-3C58569F7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1140897"/>
                <a:ext cx="6099462" cy="369332"/>
              </a:xfrm>
              <a:prstGeom prst="rect">
                <a:avLst/>
              </a:prstGeom>
              <a:blipFill>
                <a:blip r:embed="rId2"/>
                <a:stretch>
                  <a:fillRect l="-83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765E2B69-2947-A544-C2BE-D1A13ABAF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82" y="1325563"/>
            <a:ext cx="1778000" cy="67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3F191-0F89-4CCA-97CA-E7AB1CEE3FEA}"/>
              </a:ext>
            </a:extLst>
          </p:cNvPr>
          <p:cNvSpPr txBox="1"/>
          <p:nvPr/>
        </p:nvSpPr>
        <p:spPr>
          <a:xfrm>
            <a:off x="401782" y="201820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representing an incident plane wave. For large </a:t>
            </a:r>
            <a:r>
              <a:rPr lang="en-US" sz="1800" i="1" dirty="0">
                <a:effectLst/>
                <a:latin typeface="ACaslonPro"/>
              </a:rPr>
              <a:t>r</a:t>
            </a:r>
            <a:r>
              <a:rPr lang="en-US" sz="1800" dirty="0">
                <a:effectLst/>
                <a:latin typeface="ACaslonPro"/>
              </a:rPr>
              <a:t>, then, 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051194-CBE1-F53B-93A2-2E177EB1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82" y="2630344"/>
            <a:ext cx="6527800" cy="787400"/>
          </a:xfrm>
          <a:prstGeom prst="rect">
            <a:avLst/>
          </a:prstGeom>
        </p:spPr>
      </p:pic>
      <p:pic>
        <p:nvPicPr>
          <p:cNvPr id="13" name="Picture 1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B6A48F6B-A70E-21D7-348A-F53A15B61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3912000"/>
            <a:ext cx="5676900" cy="965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5A6DC7-9292-9416-B4AC-1D0216618A92}"/>
              </a:ext>
            </a:extLst>
          </p:cNvPr>
          <p:cNvSpPr txBox="1"/>
          <p:nvPr/>
        </p:nvSpPr>
        <p:spPr>
          <a:xfrm>
            <a:off x="401782" y="3540297"/>
            <a:ext cx="273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in the standard 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22A14-B963-6553-1EF3-825B96DEC681}"/>
              </a:ext>
            </a:extLst>
          </p:cNvPr>
          <p:cNvSpPr txBox="1"/>
          <p:nvPr/>
        </p:nvSpPr>
        <p:spPr>
          <a:xfrm>
            <a:off x="285944" y="5209552"/>
            <a:ext cx="444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we can read off the scattering amplitude </a:t>
            </a:r>
            <a:endParaRPr lang="en-US" dirty="0"/>
          </a:p>
        </p:txBody>
      </p:sp>
      <p:pic>
        <p:nvPicPr>
          <p:cNvPr id="17" name="Picture 16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9AA1D083-5204-C32B-95C5-7DAC09C31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408" y="5537105"/>
            <a:ext cx="56134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549238-8137-1338-9304-CB3E8BD13C13}"/>
              </a:ext>
            </a:extLst>
          </p:cNvPr>
          <p:cNvSpPr txBox="1">
            <a:spLocks/>
          </p:cNvSpPr>
          <p:nvPr/>
        </p:nvSpPr>
        <p:spPr>
          <a:xfrm>
            <a:off x="4017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first Born approximation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D7327-EE66-5768-A07E-C0030F9F8517}"/>
              </a:ext>
            </a:extLst>
          </p:cNvPr>
          <p:cNvSpPr txBox="1"/>
          <p:nvPr/>
        </p:nvSpPr>
        <p:spPr>
          <a:xfrm>
            <a:off x="401782" y="1190489"/>
            <a:ext cx="11388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previous equation is </a:t>
            </a:r>
            <a:r>
              <a:rPr lang="en-US" sz="1800" i="1" dirty="0">
                <a:effectLst/>
                <a:latin typeface="ACaslonPro"/>
              </a:rPr>
              <a:t>exact</a:t>
            </a:r>
            <a:r>
              <a:rPr lang="en-US" sz="1800" dirty="0">
                <a:effectLst/>
                <a:latin typeface="ACaslonPro"/>
              </a:rPr>
              <a:t>.</a:t>
            </a:r>
            <a:r>
              <a:rPr lang="en-US" sz="1400" dirty="0">
                <a:solidFill>
                  <a:srgbClr val="5B6BEA"/>
                </a:solidFill>
                <a:effectLst/>
                <a:latin typeface="ACaslonPro"/>
              </a:rPr>
              <a:t> </a:t>
            </a:r>
            <a:r>
              <a:rPr lang="en-US" sz="1800" dirty="0">
                <a:effectLst/>
                <a:latin typeface="ACaslonPro"/>
              </a:rPr>
              <a:t>Now we invoke the </a:t>
            </a:r>
            <a:r>
              <a:rPr lang="en-US" sz="1800" b="1" dirty="0">
                <a:effectLst/>
                <a:latin typeface="ACaslonPro"/>
              </a:rPr>
              <a:t>Born approximation</a:t>
            </a:r>
            <a:r>
              <a:rPr lang="en-US" sz="1800" dirty="0">
                <a:effectLst/>
                <a:latin typeface="ACaslonPro"/>
              </a:rPr>
              <a:t>: Suppose the incoming plane wave is </a:t>
            </a:r>
            <a:r>
              <a:rPr lang="en-US" sz="1800" i="1" dirty="0">
                <a:effectLst/>
                <a:latin typeface="ACaslonPro"/>
              </a:rPr>
              <a:t>not substantially altered by the potential; </a:t>
            </a:r>
            <a:r>
              <a:rPr lang="en-US" sz="1800" dirty="0">
                <a:effectLst/>
                <a:latin typeface="ACaslonPro"/>
              </a:rPr>
              <a:t>then it makes sense to use </a:t>
            </a:r>
            <a:endParaRPr lang="en-US" dirty="0"/>
          </a:p>
        </p:txBody>
      </p:sp>
      <p:pic>
        <p:nvPicPr>
          <p:cNvPr id="6" name="Picture 5" descr="A black text with a circle and a sign&#10;&#10;Description automatically generated with medium confidence">
            <a:extLst>
              <a:ext uri="{FF2B5EF4-FFF2-40B4-BE49-F238E27FC236}">
                <a16:creationId xmlns:a16="http://schemas.microsoft.com/office/drawing/2014/main" id="{4ACE4273-E9CE-3132-FF41-22BBAF5C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32" y="1931852"/>
            <a:ext cx="4508500" cy="584200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1D0D9B-7AD5-080E-C669-585E4535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32" y="2773309"/>
            <a:ext cx="1028700" cy="50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E613A-A04E-57BE-F5BA-CFF41A259BD4}"/>
              </a:ext>
            </a:extLst>
          </p:cNvPr>
          <p:cNvSpPr txBox="1"/>
          <p:nvPr/>
        </p:nvSpPr>
        <p:spPr>
          <a:xfrm>
            <a:off x="401782" y="2657977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E74A1-6DBF-B821-75E0-961E84120BA2}"/>
              </a:ext>
            </a:extLst>
          </p:cNvPr>
          <p:cNvSpPr txBox="1"/>
          <p:nvPr/>
        </p:nvSpPr>
        <p:spPr>
          <a:xfrm>
            <a:off x="401781" y="3326427"/>
            <a:ext cx="11516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inside the integral. (This would be the </a:t>
            </a:r>
            <a:r>
              <a:rPr lang="en-US" sz="1800" i="1" dirty="0">
                <a:effectLst/>
                <a:latin typeface="ACaslonPro"/>
              </a:rPr>
              <a:t>exact </a:t>
            </a:r>
            <a:r>
              <a:rPr lang="en-US" sz="1800" dirty="0">
                <a:effectLst/>
                <a:latin typeface="ACaslonPro"/>
              </a:rPr>
              <a:t>wave function, if </a:t>
            </a:r>
            <a:r>
              <a:rPr lang="en-US" sz="1800" i="1" dirty="0">
                <a:effectLst/>
                <a:latin typeface="ACaslonPro"/>
              </a:rPr>
              <a:t>V </a:t>
            </a:r>
            <a:r>
              <a:rPr lang="en-US" sz="1800" dirty="0">
                <a:effectLst/>
                <a:latin typeface="ACaslonPro"/>
              </a:rPr>
              <a:t>were zero; it is essentially a </a:t>
            </a:r>
            <a:r>
              <a:rPr lang="en-US" sz="1800" i="1" dirty="0">
                <a:effectLst/>
                <a:latin typeface="ACaslonPro"/>
              </a:rPr>
              <a:t>weak potential </a:t>
            </a:r>
            <a:r>
              <a:rPr lang="en-US" sz="1800" dirty="0">
                <a:effectLst/>
                <a:latin typeface="ACaslonPro"/>
              </a:rPr>
              <a:t>approximation.) In the Born approximation, then, </a:t>
            </a:r>
            <a:endParaRPr lang="en-US" dirty="0"/>
          </a:p>
        </p:txBody>
      </p:sp>
      <p:pic>
        <p:nvPicPr>
          <p:cNvPr id="13" name="Picture 12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7672BC0-E50D-6093-7FFF-A8066239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380103"/>
            <a:ext cx="56388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549238-8137-1338-9304-CB3E8BD13C13}"/>
              </a:ext>
            </a:extLst>
          </p:cNvPr>
          <p:cNvSpPr txBox="1">
            <a:spLocks/>
          </p:cNvSpPr>
          <p:nvPr/>
        </p:nvSpPr>
        <p:spPr>
          <a:xfrm>
            <a:off x="4017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first Born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B3DAD6-2EDE-A2EB-67AE-483DCF06FF34}"/>
                  </a:ext>
                </a:extLst>
              </p:cNvPr>
              <p:cNvSpPr txBox="1"/>
              <p:nvPr/>
            </p:nvSpPr>
            <p:spPr>
              <a:xfrm>
                <a:off x="401782" y="1148926"/>
                <a:ext cx="1155815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both have magnitude </a:t>
                </a:r>
                <a:r>
                  <a:rPr lang="en-US" sz="1800" i="1" dirty="0">
                    <a:effectLst/>
                    <a:latin typeface="ACaslonPro"/>
                  </a:rPr>
                  <a:t>k</a:t>
                </a:r>
                <a:r>
                  <a:rPr lang="en-US" sz="1800" dirty="0">
                    <a:effectLst/>
                    <a:latin typeface="ACaslonPro"/>
                  </a:rPr>
                  <a:t>, but the former points in the direction of the incident beam, while the latter points toward the detector—see Figure;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momentum transfer </a:t>
                </a:r>
                <a:r>
                  <a:rPr lang="en-US" dirty="0"/>
                  <a:t>in the process.) 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B3DAD6-2EDE-A2EB-67AE-483DCF06F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1148926"/>
                <a:ext cx="11558154" cy="646331"/>
              </a:xfrm>
              <a:prstGeom prst="rect">
                <a:avLst/>
              </a:prstGeom>
              <a:blipFill>
                <a:blip r:embed="rId2"/>
                <a:stretch>
                  <a:fillRect l="-43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triangle with the same point in the center&#10;&#10;Description automatically generated with medium confidence">
            <a:extLst>
              <a:ext uri="{FF2B5EF4-FFF2-40B4-BE49-F238E27FC236}">
                <a16:creationId xmlns:a16="http://schemas.microsoft.com/office/drawing/2014/main" id="{1073E417-8F3B-7383-BCB5-1C069A28D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73" y="1795257"/>
            <a:ext cx="35814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3B023-A890-F51B-7EA4-5914D0E6C0B8}"/>
              </a:ext>
            </a:extLst>
          </p:cNvPr>
          <p:cNvSpPr txBox="1"/>
          <p:nvPr/>
        </p:nvSpPr>
        <p:spPr>
          <a:xfrm>
            <a:off x="342900" y="4381386"/>
            <a:ext cx="11617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In particular, for </a:t>
            </a:r>
            <a:r>
              <a:rPr lang="en-US" sz="1800" b="1" dirty="0">
                <a:effectLst/>
                <a:latin typeface="ACaslonPro"/>
              </a:rPr>
              <a:t>low energy </a:t>
            </a:r>
            <a:r>
              <a:rPr lang="en-US" sz="1800" dirty="0">
                <a:effectLst/>
                <a:latin typeface="ACaslonPro"/>
              </a:rPr>
              <a:t>(long wavelength) </a:t>
            </a:r>
            <a:r>
              <a:rPr lang="en-US" sz="1800" b="1" dirty="0">
                <a:effectLst/>
                <a:latin typeface="ACaslonPro"/>
              </a:rPr>
              <a:t>scattering</a:t>
            </a:r>
            <a:r>
              <a:rPr lang="en-US" sz="1800" dirty="0">
                <a:effectLst/>
                <a:latin typeface="ACaslonPro"/>
              </a:rPr>
              <a:t>, the exponential factor is essentially constant over the scattering region, and the Born approximation simplifies to </a:t>
            </a:r>
            <a:endParaRPr lang="en-US" dirty="0"/>
          </a:p>
        </p:txBody>
      </p:sp>
      <p:pic>
        <p:nvPicPr>
          <p:cNvPr id="10" name="Picture 9" descr="A close up of a symbol&#10;&#10;Description automatically generated">
            <a:extLst>
              <a:ext uri="{FF2B5EF4-FFF2-40B4-BE49-F238E27FC236}">
                <a16:creationId xmlns:a16="http://schemas.microsoft.com/office/drawing/2014/main" id="{2F881131-2C39-0EB6-44F0-113A15464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773" y="5216691"/>
            <a:ext cx="5715000" cy="80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22BCA9-3993-9C29-8DEF-FB80086E9F5B}"/>
              </a:ext>
            </a:extLst>
          </p:cNvPr>
          <p:cNvSpPr txBox="1"/>
          <p:nvPr/>
        </p:nvSpPr>
        <p:spPr>
          <a:xfrm>
            <a:off x="342900" y="6205765"/>
            <a:ext cx="1034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(</a:t>
            </a:r>
            <a:r>
              <a:rPr lang="en-US" dirty="0">
                <a:latin typeface="ACaslonPro"/>
              </a:rPr>
              <a:t>Note that we </a:t>
            </a:r>
            <a:r>
              <a:rPr lang="en-US" sz="1800" dirty="0">
                <a:effectLst/>
                <a:latin typeface="ACaslonPro"/>
              </a:rPr>
              <a:t>dropped the 0 subscript on </a:t>
            </a:r>
            <a:r>
              <a:rPr lang="en-US" sz="1800" b="1" dirty="0">
                <a:effectLst/>
                <a:latin typeface="ACaslonPro"/>
              </a:rPr>
              <a:t>r</a:t>
            </a:r>
            <a:r>
              <a:rPr lang="en-US" sz="1800" dirty="0">
                <a:effectLst/>
                <a:latin typeface="ACaslonPro"/>
              </a:rPr>
              <a:t>, since there is no likelihood of confusion at this point.)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549238-8137-1338-9304-CB3E8BD13C13}"/>
              </a:ext>
            </a:extLst>
          </p:cNvPr>
          <p:cNvSpPr txBox="1">
            <a:spLocks/>
          </p:cNvSpPr>
          <p:nvPr/>
        </p:nvSpPr>
        <p:spPr>
          <a:xfrm>
            <a:off x="360217" y="0"/>
            <a:ext cx="12119263" cy="1402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10.4 </a:t>
            </a:r>
            <a:r>
              <a:rPr lang="en-US" sz="4400" b="1" dirty="0">
                <a:effectLst/>
                <a:latin typeface="ACaslonPro"/>
              </a:rPr>
              <a:t>Low-energy soft-sphere scattering </a:t>
            </a:r>
            <a:endParaRPr lang="en-US" dirty="0"/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2F0D7E1D-DDDB-9063-E84F-E71C9699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43" y="1790700"/>
            <a:ext cx="298450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59352-169B-D4F1-1D05-19D9DE8A8748}"/>
                  </a:ext>
                </a:extLst>
              </p:cNvPr>
              <p:cNvSpPr txBox="1"/>
              <p:nvPr/>
            </p:nvSpPr>
            <p:spPr>
              <a:xfrm>
                <a:off x="180108" y="1266143"/>
                <a:ext cx="67247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assume now that the potential is not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(soft sphere)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59352-169B-D4F1-1D05-19D9DE8A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8" y="1266143"/>
                <a:ext cx="6724726" cy="369332"/>
              </a:xfrm>
              <a:prstGeom prst="rect">
                <a:avLst/>
              </a:prstGeom>
              <a:blipFill>
                <a:blip r:embed="rId3"/>
                <a:stretch>
                  <a:fillRect l="-75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1FF5AFF-AB80-862B-0FBA-A373638050D5}"/>
              </a:ext>
            </a:extLst>
          </p:cNvPr>
          <p:cNvSpPr txBox="1"/>
          <p:nvPr/>
        </p:nvSpPr>
        <p:spPr>
          <a:xfrm>
            <a:off x="180108" y="2781300"/>
            <a:ext cx="623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In this case the low-energy scattering amplitude is </a:t>
            </a:r>
            <a:endParaRPr lang="en-US" dirty="0"/>
          </a:p>
        </p:txBody>
      </p:sp>
      <p:pic>
        <p:nvPicPr>
          <p:cNvPr id="10" name="Picture 9" descr="A math equation with a line&#10;&#10;Description automatically generated with medium confidence">
            <a:extLst>
              <a:ext uri="{FF2B5EF4-FFF2-40B4-BE49-F238E27FC236}">
                <a16:creationId xmlns:a16="http://schemas.microsoft.com/office/drawing/2014/main" id="{5784D02E-82D3-AE98-754F-8FDC55273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580" y="3208482"/>
            <a:ext cx="3759200" cy="73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995D7-2325-019F-77D4-897A036195FF}"/>
              </a:ext>
            </a:extLst>
          </p:cNvPr>
          <p:cNvSpPr txBox="1"/>
          <p:nvPr/>
        </p:nvSpPr>
        <p:spPr>
          <a:xfrm>
            <a:off x="180108" y="4002932"/>
            <a:ext cx="623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(independent of </a:t>
            </a:r>
            <a:r>
              <a:rPr lang="el-GR" sz="1800" dirty="0">
                <a:effectLst/>
                <a:latin typeface="Tahoma" panose="020B0604030504040204" pitchFamily="34" charset="0"/>
              </a:rPr>
              <a:t>θ </a:t>
            </a:r>
            <a:r>
              <a:rPr lang="en-US" sz="1800" dirty="0">
                <a:effectLst/>
                <a:latin typeface="ACaslonPro"/>
              </a:rPr>
              <a:t>and </a:t>
            </a:r>
            <a:r>
              <a:rPr lang="el-GR" sz="1800" dirty="0">
                <a:effectLst/>
                <a:latin typeface="Tahoma" panose="020B0604030504040204" pitchFamily="34" charset="0"/>
              </a:rPr>
              <a:t>φ</a:t>
            </a:r>
            <a:r>
              <a:rPr lang="el-GR" sz="1800" dirty="0">
                <a:effectLst/>
                <a:latin typeface="ACaslonPro"/>
              </a:rPr>
              <a:t>), </a:t>
            </a:r>
            <a:r>
              <a:rPr lang="en-US" sz="1800" dirty="0">
                <a:effectLst/>
                <a:latin typeface="ACaslonPro"/>
              </a:rPr>
              <a:t>the differential cross-section is </a:t>
            </a:r>
            <a:endParaRPr lang="en-US" dirty="0"/>
          </a:p>
        </p:txBody>
      </p:sp>
      <p:pic>
        <p:nvPicPr>
          <p:cNvPr id="14" name="Picture 13" descr="A number and symbols on a white background&#10;&#10;Description automatically generated">
            <a:extLst>
              <a:ext uri="{FF2B5EF4-FFF2-40B4-BE49-F238E27FC236}">
                <a16:creationId xmlns:a16="http://schemas.microsoft.com/office/drawing/2014/main" id="{35B00BAB-B3FB-68E0-7299-23B09168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0" y="4505491"/>
            <a:ext cx="3365500" cy="901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96A632-AD7A-1F88-E62D-63FBED748D59}"/>
              </a:ext>
            </a:extLst>
          </p:cNvPr>
          <p:cNvSpPr txBox="1"/>
          <p:nvPr/>
        </p:nvSpPr>
        <p:spPr>
          <a:xfrm>
            <a:off x="180108" y="5425148"/>
            <a:ext cx="623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the total cross-section is </a:t>
            </a:r>
            <a:endParaRPr lang="en-US" dirty="0"/>
          </a:p>
        </p:txBody>
      </p:sp>
      <p:pic>
        <p:nvPicPr>
          <p:cNvPr id="18" name="Picture 1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151C780-C63A-199C-39DD-564CA976A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864" y="5767925"/>
            <a:ext cx="2616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5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0771B-4D42-ED9A-4CA9-7C4D977CFB71}"/>
                  </a:ext>
                </a:extLst>
              </p:cNvPr>
              <p:cNvSpPr txBox="1"/>
              <p:nvPr/>
            </p:nvSpPr>
            <p:spPr>
              <a:xfrm>
                <a:off x="360217" y="1218106"/>
                <a:ext cx="115789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For a </a:t>
                </a:r>
                <a:r>
                  <a:rPr lang="en-US" sz="1800" b="1" dirty="0">
                    <a:effectLst/>
                    <a:latin typeface="ACaslonPro"/>
                  </a:rPr>
                  <a:t>spherically symmetrical potential</a:t>
                </a:r>
                <a:r>
                  <a:rPr lang="en-US" sz="1800" dirty="0">
                    <a:effectLst/>
                    <a:latin typeface="ACaslonPro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highlight>
                      <a:srgbClr val="FFFF00"/>
                    </a:highlight>
                  </a:rPr>
                  <a:t>but </a:t>
                </a:r>
                <a:r>
                  <a:rPr lang="en-US" i="1" dirty="0">
                    <a:highlight>
                      <a:srgbClr val="FFFF00"/>
                    </a:highlight>
                  </a:rPr>
                  <a:t>not </a:t>
                </a:r>
                <a:r>
                  <a:rPr lang="en-US" dirty="0">
                    <a:highlight>
                      <a:srgbClr val="FFFF00"/>
                    </a:highlight>
                  </a:rPr>
                  <a:t>necessarily at low energy</a:t>
                </a:r>
                <a:r>
                  <a:rPr lang="en-US" dirty="0"/>
                  <a:t>, the Born approximation again reduces to a simpler form. We define vector kappa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40771B-4D42-ED9A-4CA9-7C4D977CF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7" y="1218106"/>
                <a:ext cx="11578938" cy="646331"/>
              </a:xfrm>
              <a:prstGeom prst="rect">
                <a:avLst/>
              </a:prstGeom>
              <a:blipFill>
                <a:blip r:embed="rId2"/>
                <a:stretch>
                  <a:fillRect l="-438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5515138-AD49-6384-CB62-184913EFAB89}"/>
              </a:ext>
            </a:extLst>
          </p:cNvPr>
          <p:cNvSpPr txBox="1">
            <a:spLocks/>
          </p:cNvSpPr>
          <p:nvPr/>
        </p:nvSpPr>
        <p:spPr>
          <a:xfrm>
            <a:off x="4017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first Born approximation</a:t>
            </a:r>
          </a:p>
        </p:txBody>
      </p:sp>
      <p:pic>
        <p:nvPicPr>
          <p:cNvPr id="8" name="Picture 7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C48782E7-76E6-4121-8B5A-9F8C438C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09" y="1783196"/>
            <a:ext cx="14478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E7297E-9FBF-DDB2-E56E-449982E13CCF}"/>
                  </a:ext>
                </a:extLst>
              </p:cNvPr>
              <p:cNvSpPr txBox="1"/>
              <p:nvPr/>
            </p:nvSpPr>
            <p:spPr>
              <a:xfrm>
                <a:off x="360216" y="2322070"/>
                <a:ext cx="11578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and let the polar axis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integral lie along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angle is between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E7297E-9FBF-DDB2-E56E-449982E13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6" y="2322070"/>
                <a:ext cx="11578937" cy="369332"/>
              </a:xfrm>
              <a:prstGeom prst="rect">
                <a:avLst/>
              </a:prstGeom>
              <a:blipFill>
                <a:blip r:embed="rId4"/>
                <a:stretch>
                  <a:fillRect l="-438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3826360-74DE-EA7B-9660-5CAF1F125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532" y="2882335"/>
            <a:ext cx="3086100" cy="533400"/>
          </a:xfrm>
          <a:prstGeom prst="rect">
            <a:avLst/>
          </a:prstGeom>
        </p:spPr>
      </p:pic>
      <p:pic>
        <p:nvPicPr>
          <p:cNvPr id="14" name="Picture 13" descr="A close up of a text&#10;&#10;Description automatically generated">
            <a:extLst>
              <a:ext uri="{FF2B5EF4-FFF2-40B4-BE49-F238E27FC236}">
                <a16:creationId xmlns:a16="http://schemas.microsoft.com/office/drawing/2014/main" id="{EA73867C-B805-A43B-D819-F68185A17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59" y="3709300"/>
            <a:ext cx="6565900" cy="825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C7BCDF-771E-DDA2-070C-70C5FEA7DA5B}"/>
              </a:ext>
            </a:extLst>
          </p:cNvPr>
          <p:cNvSpPr txBox="1"/>
          <p:nvPr/>
        </p:nvSpPr>
        <p:spPr>
          <a:xfrm>
            <a:off x="401782" y="341573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FA23426-568A-51A8-9DC2-475402E9FAE9}"/>
              </a:ext>
            </a:extLst>
          </p:cNvPr>
          <p:cNvSpPr/>
          <p:nvPr/>
        </p:nvSpPr>
        <p:spPr>
          <a:xfrm rot="16200000">
            <a:off x="6683084" y="4038778"/>
            <a:ext cx="342900" cy="789709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41AE11-1274-391D-4984-807B7D931BAA}"/>
                  </a:ext>
                </a:extLst>
              </p:cNvPr>
              <p:cNvSpPr txBox="1"/>
              <p:nvPr/>
            </p:nvSpPr>
            <p:spPr>
              <a:xfrm>
                <a:off x="6426179" y="4560112"/>
                <a:ext cx="856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41AE11-1274-391D-4984-807B7D931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79" y="4560112"/>
                <a:ext cx="85670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FDD97-A74E-9BDB-DCCA-FA04D377FB0F}"/>
                  </a:ext>
                </a:extLst>
              </p:cNvPr>
              <p:cNvSpPr txBox="1"/>
              <p:nvPr/>
            </p:nvSpPr>
            <p:spPr>
              <a:xfrm>
                <a:off x="259772" y="4929444"/>
                <a:ext cx="7638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integral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integral is one we have encountered before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6FDD97-A74E-9BDB-DCCA-FA04D377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2" y="4929444"/>
                <a:ext cx="7638501" cy="369332"/>
              </a:xfrm>
              <a:prstGeom prst="rect">
                <a:avLst/>
              </a:prstGeom>
              <a:blipFill>
                <a:blip r:embed="rId8"/>
                <a:stretch>
                  <a:fillRect l="-663" t="-10000" r="-3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387408F-9860-3EA3-9632-3F69A86BC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1260" y="5552698"/>
            <a:ext cx="5499676" cy="91463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8CB051-BEBD-8ED0-7757-61EAF0C8A5DB}"/>
              </a:ext>
            </a:extLst>
          </p:cNvPr>
          <p:cNvSpPr/>
          <p:nvPr/>
        </p:nvSpPr>
        <p:spPr>
          <a:xfrm>
            <a:off x="4790209" y="1864437"/>
            <a:ext cx="286288" cy="363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E4B7D3-C717-BCCC-A1C3-CA856790ECBD}"/>
              </a:ext>
            </a:extLst>
          </p:cNvPr>
          <p:cNvSpPr/>
          <p:nvPr/>
        </p:nvSpPr>
        <p:spPr>
          <a:xfrm>
            <a:off x="5991100" y="3015792"/>
            <a:ext cx="209799" cy="305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71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5554E-8C55-AF4C-DC8F-08EDD6B79FB2}"/>
              </a:ext>
            </a:extLst>
          </p:cNvPr>
          <p:cNvSpPr txBox="1"/>
          <p:nvPr/>
        </p:nvSpPr>
        <p:spPr>
          <a:xfrm>
            <a:off x="244187" y="1087625"/>
            <a:ext cx="6239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Dropping the subscript on </a:t>
            </a:r>
            <a:r>
              <a:rPr lang="en-US" i="1" dirty="0"/>
              <a:t>r</a:t>
            </a:r>
            <a:r>
              <a:rPr lang="en-US" dirty="0"/>
              <a:t>, we are left with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61F579-1460-E28F-1CAB-CD71F8A8F3AC}"/>
              </a:ext>
            </a:extLst>
          </p:cNvPr>
          <p:cNvSpPr txBox="1">
            <a:spLocks/>
          </p:cNvSpPr>
          <p:nvPr/>
        </p:nvSpPr>
        <p:spPr>
          <a:xfrm>
            <a:off x="4017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first Born approximation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0B00EDB-7D73-68BB-C51A-2F7937E4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15" y="1573564"/>
            <a:ext cx="6812974" cy="1077562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C3F5CC8-CA68-487B-9910-37385AC6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82" y="3451430"/>
            <a:ext cx="20574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31E3A-27DA-3185-EBA7-EB269223E588}"/>
              </a:ext>
            </a:extLst>
          </p:cNvPr>
          <p:cNvSpPr txBox="1"/>
          <p:nvPr/>
        </p:nvSpPr>
        <p:spPr>
          <a:xfrm>
            <a:off x="244187" y="2714461"/>
            <a:ext cx="786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angular dependence of </a:t>
            </a:r>
            <a:r>
              <a:rPr lang="en-US" sz="1800" i="1" dirty="0">
                <a:effectLst/>
                <a:latin typeface="ACaslonPro"/>
              </a:rPr>
              <a:t>f </a:t>
            </a:r>
            <a:r>
              <a:rPr lang="en-US" sz="1800" dirty="0">
                <a:effectLst/>
                <a:latin typeface="ACaslonPro"/>
              </a:rPr>
              <a:t>is carried by </a:t>
            </a:r>
            <a:r>
              <a:rPr lang="el-GR" sz="1800" dirty="0">
                <a:effectLst/>
                <a:latin typeface="Tahoma" panose="020B0604030504040204" pitchFamily="34" charset="0"/>
              </a:rPr>
              <a:t>κ</a:t>
            </a:r>
            <a:r>
              <a:rPr lang="el-GR" sz="1800" dirty="0">
                <a:effectLst/>
                <a:latin typeface="ACaslonPro"/>
              </a:rPr>
              <a:t>; </a:t>
            </a:r>
            <a:r>
              <a:rPr lang="en-US" sz="1800" dirty="0">
                <a:effectLst/>
                <a:latin typeface="ACaslonPro"/>
              </a:rPr>
              <a:t>in the Figure we see that </a:t>
            </a:r>
            <a:endParaRPr lang="en-US" dirty="0"/>
          </a:p>
        </p:txBody>
      </p:sp>
      <p:pic>
        <p:nvPicPr>
          <p:cNvPr id="12" name="Picture 11" descr="A triangle with the same point in the center&#10;&#10;Description automatically generated with medium confidence">
            <a:extLst>
              <a:ext uri="{FF2B5EF4-FFF2-40B4-BE49-F238E27FC236}">
                <a16:creationId xmlns:a16="http://schemas.microsoft.com/office/drawing/2014/main" id="{6C0EA177-7A16-9524-9A00-66BCAFE3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54" y="2628037"/>
            <a:ext cx="2490354" cy="17927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8FE387-F98F-B841-0792-C9E10D516C3B}"/>
              </a:ext>
            </a:extLst>
          </p:cNvPr>
          <p:cNvSpPr txBox="1"/>
          <p:nvPr/>
        </p:nvSpPr>
        <p:spPr>
          <a:xfrm>
            <a:off x="246477" y="5770375"/>
            <a:ext cx="438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we need to know the potential.</a:t>
            </a:r>
          </a:p>
        </p:txBody>
      </p:sp>
    </p:spTree>
    <p:extLst>
      <p:ext uri="{BB962C8B-B14F-4D97-AF65-F5344CB8AC3E}">
        <p14:creationId xmlns:p14="http://schemas.microsoft.com/office/powerpoint/2010/main" val="274069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7B74-3526-DA81-09CA-61140C84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2" y="0"/>
            <a:ext cx="10515600" cy="1325563"/>
          </a:xfrm>
        </p:spPr>
        <p:txBody>
          <a:bodyPr/>
          <a:lstStyle/>
          <a:p>
            <a:r>
              <a:rPr lang="en-US" b="1" dirty="0"/>
              <a:t>Example 10.5: Yukawa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B52A6-27AF-774C-0017-93F6BC1536CB}"/>
              </a:ext>
            </a:extLst>
          </p:cNvPr>
          <p:cNvSpPr txBox="1"/>
          <p:nvPr/>
        </p:nvSpPr>
        <p:spPr>
          <a:xfrm>
            <a:off x="297871" y="1141953"/>
            <a:ext cx="11693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</a:t>
            </a:r>
            <a:r>
              <a:rPr lang="en-US" sz="1800" b="1" dirty="0">
                <a:effectLst/>
                <a:latin typeface="ACaslonPro"/>
              </a:rPr>
              <a:t>Yukawa potential </a:t>
            </a:r>
            <a:r>
              <a:rPr lang="en-US" sz="1800" dirty="0">
                <a:effectLst/>
                <a:latin typeface="ACaslonPro"/>
              </a:rPr>
              <a:t>(which is a crude model for the binding force in an atomic nucleus) has the form </a:t>
            </a:r>
            <a:endParaRPr lang="en-US" dirty="0"/>
          </a:p>
        </p:txBody>
      </p:sp>
      <p:pic>
        <p:nvPicPr>
          <p:cNvPr id="6" name="Picture 5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6096D8A1-6BA1-02E9-7349-940DB0D0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0" y="1560930"/>
            <a:ext cx="18669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CE93E3-894E-5AE4-2380-90A6439C92CC}"/>
              </a:ext>
            </a:extLst>
          </p:cNvPr>
          <p:cNvSpPr txBox="1"/>
          <p:nvPr/>
        </p:nvSpPr>
        <p:spPr>
          <a:xfrm>
            <a:off x="297870" y="2388768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where </a:t>
            </a:r>
            <a:r>
              <a:rPr lang="el-GR" sz="1800" dirty="0">
                <a:effectLst/>
                <a:latin typeface="Tahoma" panose="020B0604030504040204" pitchFamily="34" charset="0"/>
              </a:rPr>
              <a:t>β </a:t>
            </a:r>
            <a:r>
              <a:rPr lang="en-US" sz="1800" dirty="0">
                <a:effectLst/>
                <a:latin typeface="ACaslonPro"/>
              </a:rPr>
              <a:t>and </a:t>
            </a:r>
            <a:r>
              <a:rPr lang="el-GR" sz="1800" dirty="0">
                <a:effectLst/>
                <a:latin typeface="Tahoma" panose="020B0604030504040204" pitchFamily="34" charset="0"/>
              </a:rPr>
              <a:t>μ </a:t>
            </a:r>
            <a:r>
              <a:rPr lang="en-US" sz="1800" dirty="0">
                <a:effectLst/>
                <a:latin typeface="ACaslonPro"/>
              </a:rPr>
              <a:t>are constants. The Born approximation gives </a:t>
            </a:r>
            <a:endParaRPr lang="en-US" dirty="0"/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5F176F3-423C-27B9-8DB0-0A7991A8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79" y="2867235"/>
            <a:ext cx="5933786" cy="841100"/>
          </a:xfrm>
          <a:prstGeom prst="rect">
            <a:avLst/>
          </a:prstGeom>
        </p:spPr>
      </p:pic>
      <p:pic>
        <p:nvPicPr>
          <p:cNvPr id="12" name="Picture 1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70E01742-446E-1846-5BC9-1C251587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0" y="4296621"/>
            <a:ext cx="2611585" cy="503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8B348B-038F-60B2-AEF3-C90617425F76}"/>
              </a:ext>
            </a:extLst>
          </p:cNvPr>
          <p:cNvSpPr txBox="1"/>
          <p:nvPr/>
        </p:nvSpPr>
        <p:spPr>
          <a:xfrm>
            <a:off x="242449" y="3738639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solve this integral we observe that </a:t>
            </a:r>
          </a:p>
        </p:txBody>
      </p:sp>
      <p:pic>
        <p:nvPicPr>
          <p:cNvPr id="15" name="Picture 14" descr="A number of mathematical symbols&#10;&#10;Description automatically generated with medium confidence">
            <a:extLst>
              <a:ext uri="{FF2B5EF4-FFF2-40B4-BE49-F238E27FC236}">
                <a16:creationId xmlns:a16="http://schemas.microsoft.com/office/drawing/2014/main" id="{8782C3BD-1CAD-7FC3-365B-8533310E2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677" y="4221138"/>
            <a:ext cx="5557223" cy="69161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9C34EED4-821E-F27A-8F8F-3FF7D0CF3373}"/>
              </a:ext>
            </a:extLst>
          </p:cNvPr>
          <p:cNvSpPr/>
          <p:nvPr/>
        </p:nvSpPr>
        <p:spPr>
          <a:xfrm>
            <a:off x="3347601" y="4350568"/>
            <a:ext cx="472972" cy="4364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2AADAD-4F46-AC80-1633-54B1808C1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07" y="4985454"/>
            <a:ext cx="9144193" cy="833454"/>
          </a:xfrm>
          <a:prstGeom prst="rect">
            <a:avLst/>
          </a:prstGeom>
        </p:spPr>
      </p:pic>
      <p:pic>
        <p:nvPicPr>
          <p:cNvPr id="20" name="Picture 19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AA964AF-4E8D-CCE6-6C65-566140BE8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601" y="6002893"/>
            <a:ext cx="4152900" cy="660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65D5CE-397A-BC0E-2E93-AFF9DE6E6583}"/>
              </a:ext>
            </a:extLst>
          </p:cNvPr>
          <p:cNvSpPr txBox="1"/>
          <p:nvPr/>
        </p:nvSpPr>
        <p:spPr>
          <a:xfrm>
            <a:off x="342707" y="6017376"/>
            <a:ext cx="15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we obtain</a:t>
            </a:r>
          </a:p>
        </p:txBody>
      </p:sp>
    </p:spTree>
    <p:extLst>
      <p:ext uri="{BB962C8B-B14F-4D97-AF65-F5344CB8AC3E}">
        <p14:creationId xmlns:p14="http://schemas.microsoft.com/office/powerpoint/2010/main" val="264776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93B558-A6B3-B202-D5A3-786A6888C7F1}"/>
              </a:ext>
            </a:extLst>
          </p:cNvPr>
          <p:cNvSpPr txBox="1">
            <a:spLocks/>
          </p:cNvSpPr>
          <p:nvPr/>
        </p:nvSpPr>
        <p:spPr>
          <a:xfrm>
            <a:off x="29787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10.6: Rutherford scattering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E74C6-323C-EA8B-7F72-6A662DD5C702}"/>
              </a:ext>
            </a:extLst>
          </p:cNvPr>
          <p:cNvSpPr txBox="1"/>
          <p:nvPr/>
        </p:nvSpPr>
        <p:spPr>
          <a:xfrm>
            <a:off x="297872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If we put in </a:t>
            </a:r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F7409ED-6E35-01A6-7B36-D327066D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154" y="1084263"/>
            <a:ext cx="2819400" cy="48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A5E63-B8EF-7CBA-9E75-CEE29E2963C1}"/>
              </a:ext>
            </a:extLst>
          </p:cNvPr>
          <p:cNvSpPr txBox="1"/>
          <p:nvPr/>
        </p:nvSpPr>
        <p:spPr>
          <a:xfrm>
            <a:off x="297871" y="1839191"/>
            <a:ext cx="11724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the Yukawa potential                                           </a:t>
            </a:r>
            <a:r>
              <a:rPr lang="en-US" sz="1800" dirty="0">
                <a:effectLst/>
                <a:latin typeface="ACaslonPro"/>
              </a:rPr>
              <a:t>reduces to the Coulomb potential, describing the electrical interaction of two point-like charges. </a:t>
            </a:r>
          </a:p>
          <a:p>
            <a:endParaRPr lang="en-US" dirty="0">
              <a:latin typeface="ACaslonPro"/>
            </a:endParaRPr>
          </a:p>
          <a:p>
            <a:r>
              <a:rPr lang="en-US" sz="1800" dirty="0">
                <a:effectLst/>
                <a:latin typeface="ACaslonPro"/>
              </a:rPr>
              <a:t>Evidently the scattering amplitude is </a:t>
            </a:r>
            <a:endParaRPr lang="en-US" dirty="0"/>
          </a:p>
        </p:txBody>
      </p:sp>
      <p:pic>
        <p:nvPicPr>
          <p:cNvPr id="9" name="Picture 8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F8DADFA6-7089-6AFD-F93F-5CE120AD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04" y="1623497"/>
            <a:ext cx="1866900" cy="774700"/>
          </a:xfrm>
          <a:prstGeom prst="rect">
            <a:avLst/>
          </a:prstGeom>
        </p:spPr>
      </p:pic>
      <p:pic>
        <p:nvPicPr>
          <p:cNvPr id="11" name="Picture 10" descr="A number and a line&#10;&#10;Description automatically generated with medium confidence">
            <a:extLst>
              <a:ext uri="{FF2B5EF4-FFF2-40B4-BE49-F238E27FC236}">
                <a16:creationId xmlns:a16="http://schemas.microsoft.com/office/drawing/2014/main" id="{42190C66-60AC-ED22-4F7A-33C96F93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072" y="2893264"/>
            <a:ext cx="2489200" cy="723900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3639AAE-AD31-55D4-918F-A47DB2A54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12" y="3902398"/>
            <a:ext cx="2070100" cy="419100"/>
          </a:xfrm>
          <a:prstGeom prst="rect">
            <a:avLst/>
          </a:prstGeom>
        </p:spPr>
      </p:pic>
      <p:pic>
        <p:nvPicPr>
          <p:cNvPr id="15" name="Picture 14" descr="A math equation with square and square symbols&#10;&#10;Description automatically generated with medium confidence">
            <a:extLst>
              <a:ext uri="{FF2B5EF4-FFF2-40B4-BE49-F238E27FC236}">
                <a16:creationId xmlns:a16="http://schemas.microsoft.com/office/drawing/2014/main" id="{F0AD3060-BFF2-2E7E-E6E0-8FE42C34B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442" y="3553148"/>
            <a:ext cx="1701800" cy="939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04715-0DD5-0403-2046-62DA1697765B}"/>
              </a:ext>
            </a:extLst>
          </p:cNvPr>
          <p:cNvSpPr txBox="1"/>
          <p:nvPr/>
        </p:nvSpPr>
        <p:spPr>
          <a:xfrm>
            <a:off x="297871" y="390239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09C58-2758-6F28-3134-2689832CD7F7}"/>
              </a:ext>
            </a:extLst>
          </p:cNvPr>
          <p:cNvSpPr txBox="1"/>
          <p:nvPr/>
        </p:nvSpPr>
        <p:spPr>
          <a:xfrm>
            <a:off x="3254207" y="390239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4413AC2-AB15-ED45-E03E-3F8DF52A4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203" y="4638276"/>
            <a:ext cx="3176155" cy="682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CD004A-7C16-5DE4-8624-66A9D0F02D43}"/>
              </a:ext>
            </a:extLst>
          </p:cNvPr>
          <p:cNvSpPr txBox="1"/>
          <p:nvPr/>
        </p:nvSpPr>
        <p:spPr>
          <a:xfrm>
            <a:off x="297871" y="5501154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differential cross-section is the square of this: </a:t>
            </a:r>
            <a:endParaRPr lang="en-US" dirty="0"/>
          </a:p>
        </p:txBody>
      </p:sp>
      <p:pic>
        <p:nvPicPr>
          <p:cNvPr id="23" name="Picture 22" descr="A black text with a line&#10;&#10;Description automatically generated">
            <a:extLst>
              <a:ext uri="{FF2B5EF4-FFF2-40B4-BE49-F238E27FC236}">
                <a16:creationId xmlns:a16="http://schemas.microsoft.com/office/drawing/2014/main" id="{A3E20BAF-B308-27F9-4893-D9B63E882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072" y="5899619"/>
            <a:ext cx="3176155" cy="8109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0FAFE-EC60-3446-6FF2-6EFCE44823B1}"/>
              </a:ext>
            </a:extLst>
          </p:cNvPr>
          <p:cNvSpPr txBox="1"/>
          <p:nvPr/>
        </p:nvSpPr>
        <p:spPr>
          <a:xfrm>
            <a:off x="7996384" y="4631960"/>
            <a:ext cx="42342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Is precisely the Rutherford formula. </a:t>
            </a:r>
          </a:p>
          <a:p>
            <a:r>
              <a:rPr lang="en-US" sz="1800" dirty="0">
                <a:effectLst/>
                <a:latin typeface="ACaslonPro"/>
              </a:rPr>
              <a:t>It happens that for the Coulomb potential classical mechanics, the Born approximation, and quantum field theory all yield the same result. The Rutherford formula is amazingly “robust.” 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ED1239-E480-BE27-5928-0C59E2975536}"/>
              </a:ext>
            </a:extLst>
          </p:cNvPr>
          <p:cNvCxnSpPr>
            <a:cxnSpLocks/>
          </p:cNvCxnSpPr>
          <p:nvPr/>
        </p:nvCxnSpPr>
        <p:spPr>
          <a:xfrm flipH="1">
            <a:off x="6972300" y="5349694"/>
            <a:ext cx="1024084" cy="5207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67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F5B17-3998-BBC0-02BD-3CEA2668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0"/>
            <a:ext cx="10515600" cy="1325563"/>
          </a:xfrm>
        </p:spPr>
        <p:txBody>
          <a:bodyPr/>
          <a:lstStyle/>
          <a:p>
            <a:r>
              <a:rPr lang="en-US" b="1" dirty="0"/>
              <a:t>The Born Series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C71DB-3DC7-2E1D-BA38-D4E1A871A9BE}"/>
              </a:ext>
            </a:extLst>
          </p:cNvPr>
          <p:cNvSpPr txBox="1"/>
          <p:nvPr/>
        </p:nvSpPr>
        <p:spPr>
          <a:xfrm>
            <a:off x="318653" y="1079745"/>
            <a:ext cx="114646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Born approximation is similar in spirit to the </a:t>
            </a:r>
            <a:r>
              <a:rPr lang="en-US" sz="1800" b="1" dirty="0">
                <a:effectLst/>
                <a:latin typeface="ACaslonPro"/>
              </a:rPr>
              <a:t>impulse approximation </a:t>
            </a:r>
            <a:r>
              <a:rPr lang="en-US" sz="1800" dirty="0">
                <a:effectLst/>
                <a:latin typeface="ACaslonPro"/>
              </a:rPr>
              <a:t>in classical scattering theory. In the impulse approximation we begin by pretending that the particle keeps going in a straight line (see Figure), and compute the transverse impulse that would be delivered to it in that case: </a:t>
            </a:r>
            <a:endParaRPr lang="en-US" dirty="0"/>
          </a:p>
        </p:txBody>
      </p:sp>
      <p:pic>
        <p:nvPicPr>
          <p:cNvPr id="8" name="Picture 7" descr="A diagram of a line with arrows and points&#10;&#10;Description automatically generated with medium confidence">
            <a:extLst>
              <a:ext uri="{FF2B5EF4-FFF2-40B4-BE49-F238E27FC236}">
                <a16:creationId xmlns:a16="http://schemas.microsoft.com/office/drawing/2014/main" id="{CDFD5F06-489A-74BD-E6AD-BBB2A9BB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32" y="2105078"/>
            <a:ext cx="7148992" cy="1984248"/>
          </a:xfrm>
          <a:prstGeom prst="rect">
            <a:avLst/>
          </a:prstGeom>
        </p:spPr>
      </p:pic>
      <p:pic>
        <p:nvPicPr>
          <p:cNvPr id="10" name="Picture 9" descr="A black and white image of a number&#10;&#10;Description automatically generated">
            <a:extLst>
              <a:ext uri="{FF2B5EF4-FFF2-40B4-BE49-F238E27FC236}">
                <a16:creationId xmlns:a16="http://schemas.microsoft.com/office/drawing/2014/main" id="{323D4786-7CB4-BD0B-04B6-F446E68D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7" y="2003075"/>
            <a:ext cx="1752600" cy="90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98D2E2-1A5E-7D53-C1FA-7FB67ED61BE9}"/>
              </a:ext>
            </a:extLst>
          </p:cNvPr>
          <p:cNvSpPr txBox="1"/>
          <p:nvPr/>
        </p:nvSpPr>
        <p:spPr>
          <a:xfrm>
            <a:off x="2166504" y="2290041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transverse impulse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F6233-C488-1677-A5F9-45B6AA0CCFB0}"/>
              </a:ext>
            </a:extLst>
          </p:cNvPr>
          <p:cNvSpPr txBox="1"/>
          <p:nvPr/>
        </p:nvSpPr>
        <p:spPr>
          <a:xfrm>
            <a:off x="318652" y="4259219"/>
            <a:ext cx="11568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If the deflection is relatively small, this should be a good approximation to the transverse momentum imparted to the particle, and hence the scattering angle is </a:t>
            </a:r>
            <a:endParaRPr lang="en-US" dirty="0"/>
          </a:p>
        </p:txBody>
      </p:sp>
      <p:pic>
        <p:nvPicPr>
          <p:cNvPr id="15" name="Picture 14" descr="A close up of a person's face&#10;&#10;Description automatically generated">
            <a:extLst>
              <a:ext uri="{FF2B5EF4-FFF2-40B4-BE49-F238E27FC236}">
                <a16:creationId xmlns:a16="http://schemas.microsoft.com/office/drawing/2014/main" id="{129F6F5D-A878-1363-D563-3B9689D0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404" y="4719870"/>
            <a:ext cx="2120900" cy="72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7FA5D5-FBE7-3599-4157-6290FB6F2D05}"/>
              </a:ext>
            </a:extLst>
          </p:cNvPr>
          <p:cNvSpPr txBox="1"/>
          <p:nvPr/>
        </p:nvSpPr>
        <p:spPr>
          <a:xfrm>
            <a:off x="304797" y="5536623"/>
            <a:ext cx="117798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where </a:t>
            </a:r>
            <a:r>
              <a:rPr lang="en-US" sz="1800" i="1" dirty="0">
                <a:effectLst/>
                <a:latin typeface="ACaslonPro"/>
              </a:rPr>
              <a:t>p </a:t>
            </a:r>
            <a:r>
              <a:rPr lang="en-US" sz="1800" dirty="0">
                <a:effectLst/>
                <a:latin typeface="ACaslonPro"/>
              </a:rPr>
              <a:t>is the incident momentum. This is, the “first-order” impulse approximation (the </a:t>
            </a:r>
            <a:r>
              <a:rPr lang="en-US" sz="1800" i="1" dirty="0">
                <a:effectLst/>
                <a:latin typeface="ACaslonPro"/>
              </a:rPr>
              <a:t>zeroth</a:t>
            </a:r>
            <a:r>
              <a:rPr lang="en-US" sz="1800" dirty="0">
                <a:effectLst/>
                <a:latin typeface="ACaslonPro"/>
              </a:rPr>
              <a:t>- order is what we </a:t>
            </a:r>
            <a:r>
              <a:rPr lang="en-US" sz="1800" i="1" dirty="0">
                <a:effectLst/>
                <a:latin typeface="ACaslonPro"/>
              </a:rPr>
              <a:t>started </a:t>
            </a:r>
            <a:r>
              <a:rPr lang="en-US" sz="1800" dirty="0">
                <a:effectLst/>
                <a:latin typeface="ACaslonPro"/>
              </a:rPr>
              <a:t>with: no deflection at all). Likewise, in the zeroth-order Born approximation the incident plane wave passes by with no modification, and what we explored in the previous </a:t>
            </a:r>
            <a:r>
              <a:rPr lang="en-US" dirty="0">
                <a:latin typeface="ACaslonPro"/>
              </a:rPr>
              <a:t>discussion</a:t>
            </a:r>
            <a:r>
              <a:rPr lang="en-US" sz="1800" dirty="0">
                <a:effectLst/>
                <a:latin typeface="ACaslonPro"/>
              </a:rPr>
              <a:t> is really the first-order correction to this. But the same idea can be iterated to generate a series of higher-order corrections, which presumably converge to the exact answer.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6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Born Series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703EE-A7A5-EA06-3A54-6AEA4DA6A681}"/>
              </a:ext>
            </a:extLst>
          </p:cNvPr>
          <p:cNvSpPr txBox="1"/>
          <p:nvPr/>
        </p:nvSpPr>
        <p:spPr>
          <a:xfrm>
            <a:off x="318654" y="114089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integral form of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reads </a:t>
            </a:r>
            <a:endParaRPr lang="en-US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B3E30BE-E92B-81EF-7D45-C94B2B80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26" y="1646740"/>
            <a:ext cx="5349010" cy="871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F400AB-19FA-4143-E93B-E9EDE953B728}"/>
                  </a:ext>
                </a:extLst>
              </p:cNvPr>
              <p:cNvSpPr txBox="1"/>
              <p:nvPr/>
            </p:nvSpPr>
            <p:spPr>
              <a:xfrm>
                <a:off x="318654" y="2651126"/>
                <a:ext cx="11670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represents the incident wave, and the Green’s function (into which we have now incorporated the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F400AB-19FA-4143-E93B-E9EDE953B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2651126"/>
                <a:ext cx="11670824" cy="369332"/>
              </a:xfrm>
              <a:prstGeom prst="rect">
                <a:avLst/>
              </a:prstGeom>
              <a:blipFill>
                <a:blip r:embed="rId3"/>
                <a:stretch>
                  <a:fillRect l="-32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11E8E263-0D08-1CA2-A784-539752F54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33" y="3082803"/>
            <a:ext cx="2378495" cy="875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8135DC-97E1-A63B-2CF6-BAD84635CB39}"/>
              </a:ext>
            </a:extLst>
          </p:cNvPr>
          <p:cNvSpPr txBox="1"/>
          <p:nvPr/>
        </p:nvSpPr>
        <p:spPr>
          <a:xfrm>
            <a:off x="318654" y="4161355"/>
            <a:ext cx="429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and V is scattering potential. Schematically, </a:t>
            </a:r>
            <a:endParaRPr lang="en-US" dirty="0"/>
          </a:p>
        </p:txBody>
      </p:sp>
      <p:pic>
        <p:nvPicPr>
          <p:cNvPr id="13" name="Picture 12" descr="A math symbols with a plus sign&#10;&#10;Description automatically generated">
            <a:extLst>
              <a:ext uri="{FF2B5EF4-FFF2-40B4-BE49-F238E27FC236}">
                <a16:creationId xmlns:a16="http://schemas.microsoft.com/office/drawing/2014/main" id="{448C9E7D-8908-4D52-8CF5-9F1BE8FF3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816" y="4527658"/>
            <a:ext cx="2400300" cy="88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3938-5F22-6D2D-9BCA-27CD1FC0AC7E}"/>
                  </a:ext>
                </a:extLst>
              </p:cNvPr>
              <p:cNvSpPr txBox="1"/>
              <p:nvPr/>
            </p:nvSpPr>
            <p:spPr>
              <a:xfrm>
                <a:off x="318654" y="5437971"/>
                <a:ext cx="115581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Suppose we take this expression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and plug it in under the integral sign: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693938-5F22-6D2D-9BCA-27CD1FC0A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5437971"/>
                <a:ext cx="11558155" cy="369332"/>
              </a:xfrm>
              <a:prstGeom prst="rect">
                <a:avLst/>
              </a:prstGeom>
              <a:blipFill>
                <a:blip r:embed="rId6"/>
                <a:stretch>
                  <a:fillRect l="-32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1D5D62-392C-0905-FB3F-6D6F7A895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804" y="5885792"/>
            <a:ext cx="4559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7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6C5D02-4045-E958-B1BA-F79E08AB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347F8-3AFC-2E9C-0659-7516EB8E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Scattering Theory:</a:t>
            </a:r>
          </a:p>
          <a:p>
            <a:r>
              <a:rPr lang="en-US" dirty="0"/>
              <a:t>The Born Approximation: 1</a:t>
            </a:r>
            <a:r>
              <a:rPr lang="en-US" baseline="30000" dirty="0"/>
              <a:t>st</a:t>
            </a:r>
            <a:r>
              <a:rPr lang="en-US" dirty="0"/>
              <a:t> order Born Approximation</a:t>
            </a:r>
          </a:p>
          <a:p>
            <a:r>
              <a:rPr lang="en-US" dirty="0"/>
              <a:t>Low energy scattering of soft spheres</a:t>
            </a:r>
          </a:p>
          <a:p>
            <a:r>
              <a:rPr lang="en-US" dirty="0"/>
              <a:t>Yukawa scattering</a:t>
            </a:r>
          </a:p>
          <a:p>
            <a:r>
              <a:rPr lang="en-US" dirty="0"/>
              <a:t>Rutherford scattering</a:t>
            </a:r>
          </a:p>
          <a:p>
            <a:r>
              <a:rPr lang="en-US" dirty="0"/>
              <a:t>Born series</a:t>
            </a:r>
          </a:p>
          <a:p>
            <a:r>
              <a:rPr lang="en-US" dirty="0"/>
              <a:t>Optical theorem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72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Born Series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062E8-2EF4-4147-CC5B-B9651788F88E}"/>
                  </a:ext>
                </a:extLst>
              </p:cNvPr>
              <p:cNvSpPr txBox="1"/>
              <p:nvPr/>
            </p:nvSpPr>
            <p:spPr>
              <a:xfrm>
                <a:off x="318654" y="1140897"/>
                <a:ext cx="6099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Iterating this procedure, we obtain a formal series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062E8-2EF4-4147-CC5B-B9651788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1140897"/>
                <a:ext cx="6099462" cy="369332"/>
              </a:xfrm>
              <a:prstGeom prst="rect">
                <a:avLst/>
              </a:prstGeom>
              <a:blipFill>
                <a:blip r:embed="rId2"/>
                <a:stretch>
                  <a:fillRect l="-622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B1ACC9C-6305-1678-17F2-170622E5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4" y="1585668"/>
            <a:ext cx="7772400" cy="880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E741A-F85E-CF39-7BD3-AF7CE44D6E98}"/>
                  </a:ext>
                </a:extLst>
              </p:cNvPr>
              <p:cNvSpPr txBox="1"/>
              <p:nvPr/>
            </p:nvSpPr>
            <p:spPr>
              <a:xfrm>
                <a:off x="318653" y="2651126"/>
                <a:ext cx="11443855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In each integrand only the </a:t>
                </a:r>
                <a:r>
                  <a:rPr lang="en-US" sz="1800" i="1" dirty="0">
                    <a:effectLst/>
                    <a:latin typeface="ACaslonPro"/>
                  </a:rPr>
                  <a:t>incident </a:t>
                </a:r>
                <a:r>
                  <a:rPr lang="en-US" sz="1800" dirty="0">
                    <a:effectLst/>
                    <a:latin typeface="ACaslonPro"/>
                  </a:rPr>
                  <a:t>wave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  <a:r>
                  <a:rPr lang="en-US" dirty="0"/>
                  <a:t>appears, together with more and more powers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𝑔𝑉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The </a:t>
                </a:r>
                <a:r>
                  <a:rPr lang="en-US" sz="1800" i="1" dirty="0">
                    <a:effectLst/>
                    <a:latin typeface="ACaslonPro"/>
                  </a:rPr>
                  <a:t>first </a:t>
                </a:r>
                <a:r>
                  <a:rPr lang="en-US" sz="1800" dirty="0">
                    <a:effectLst/>
                    <a:latin typeface="ACaslonPro"/>
                  </a:rPr>
                  <a:t>Born approximation truncates the series after the second term, but it is pretty clear how one generates the higher-order corrections. The Born series can be represented diagrammatically as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DE741A-F85E-CF39-7BD3-AF7CE44D6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3" y="2651126"/>
                <a:ext cx="11443855" cy="1200329"/>
              </a:xfrm>
              <a:prstGeom prst="rect">
                <a:avLst/>
              </a:prstGeom>
              <a:blipFill>
                <a:blip r:embed="rId4"/>
                <a:stretch>
                  <a:fillRect l="-332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diagram of a circle with a circle and a circle with a circle and a circle with a circle and a circle with a circle and a circle with a circle and a circle with a circle and&#10;&#10;Description automatically generated">
            <a:extLst>
              <a:ext uri="{FF2B5EF4-FFF2-40B4-BE49-F238E27FC236}">
                <a16:creationId xmlns:a16="http://schemas.microsoft.com/office/drawing/2014/main" id="{35D9AEA8-0917-00B4-F3F7-9E9ED529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32" y="3607357"/>
            <a:ext cx="7772400" cy="1416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2269-5EF2-B46C-93B6-3F193ED5D5B5}"/>
                  </a:ext>
                </a:extLst>
              </p:cNvPr>
              <p:cNvSpPr txBox="1"/>
              <p:nvPr/>
            </p:nvSpPr>
            <p:spPr>
              <a:xfrm>
                <a:off x="318652" y="5272332"/>
                <a:ext cx="11610111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0-th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is untouched by the potential;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1-th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“kicked” once, and then “propagates” out in some new direction;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2-nd order: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is kicked, propagates to a new location, is kicked again, and then propagates out; and so on </a:t>
                </a:r>
              </a:p>
              <a:p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In this context the Green’s function is sometimes called the 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propagator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—it tells you how the disturbance propagates between one interaction and the next. 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2269-5EF2-B46C-93B6-3F193ED5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2" y="5272332"/>
                <a:ext cx="11610111" cy="1477328"/>
              </a:xfrm>
              <a:prstGeom prst="rect">
                <a:avLst/>
              </a:prstGeom>
              <a:blipFill>
                <a:blip r:embed="rId6"/>
                <a:stretch>
                  <a:fillRect l="-328" t="-2564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20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The Born Series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846E5-0732-B5F8-8310-F03F312A92BD}"/>
                  </a:ext>
                </a:extLst>
              </p:cNvPr>
              <p:cNvSpPr txBox="1"/>
              <p:nvPr/>
            </p:nvSpPr>
            <p:spPr>
              <a:xfrm>
                <a:off x="318653" y="1003453"/>
                <a:ext cx="1167245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The Born series was the inspiration for Feynman’s formulation of relativistic quantum mechanics, which is expressed entirely in terms of </a:t>
                </a:r>
                <a:r>
                  <a:rPr lang="en-US" sz="1800" b="1" dirty="0">
                    <a:effectLst/>
                    <a:latin typeface="ACaslonPro"/>
                  </a:rPr>
                  <a:t>vertex factors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and </a:t>
                </a:r>
                <a:r>
                  <a:rPr lang="en-US" sz="1800" b="1" dirty="0">
                    <a:effectLst/>
                    <a:latin typeface="ACaslonPro"/>
                  </a:rPr>
                  <a:t>propagators</a:t>
                </a:r>
                <a:r>
                  <a:rPr lang="en-US" sz="1800" dirty="0">
                    <a:effectLst/>
                    <a:latin typeface="ACaslonPro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connected together in </a:t>
                </a:r>
                <a:r>
                  <a:rPr lang="en-US" sz="1800" b="1" dirty="0">
                    <a:effectLst/>
                    <a:latin typeface="ACaslonPro"/>
                  </a:rPr>
                  <a:t>Feynman diagrams</a:t>
                </a:r>
                <a:r>
                  <a:rPr lang="en-US" sz="1800" dirty="0">
                    <a:effectLst/>
                    <a:latin typeface="ACaslonPro"/>
                  </a:rPr>
                  <a:t>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E846E5-0732-B5F8-8310-F03F312A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3" y="1003453"/>
                <a:ext cx="11672455" cy="923330"/>
              </a:xfrm>
              <a:prstGeom prst="rect">
                <a:avLst/>
              </a:prstGeom>
              <a:blipFill>
                <a:blip r:embed="rId2"/>
                <a:stretch>
                  <a:fillRect l="-326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line graph&#10;&#10;Description automatically generated">
            <a:extLst>
              <a:ext uri="{FF2B5EF4-FFF2-40B4-BE49-F238E27FC236}">
                <a16:creationId xmlns:a16="http://schemas.microsoft.com/office/drawing/2014/main" id="{4C73AEC2-CE2B-DE52-1290-C0EFE5A7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007677"/>
            <a:ext cx="3099075" cy="2923541"/>
          </a:xfrm>
          <a:prstGeom prst="rect">
            <a:avLst/>
          </a:prstGeom>
        </p:spPr>
      </p:pic>
      <p:pic>
        <p:nvPicPr>
          <p:cNvPr id="8" name="Picture 7" descr="A person in a suit and tie&#10;&#10;Description automatically generated">
            <a:extLst>
              <a:ext uri="{FF2B5EF4-FFF2-40B4-BE49-F238E27FC236}">
                <a16:creationId xmlns:a16="http://schemas.microsoft.com/office/drawing/2014/main" id="{F7DC494E-E772-98A4-8A35-29C195DED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430" y="2007677"/>
            <a:ext cx="2581762" cy="3237871"/>
          </a:xfrm>
          <a:prstGeom prst="rect">
            <a:avLst/>
          </a:prstGeom>
        </p:spPr>
      </p:pic>
      <p:pic>
        <p:nvPicPr>
          <p:cNvPr id="10" name="Picture 9" descr="A group of black lines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36732A8B-F9DB-65A9-257F-332ED9D80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95" y="2799196"/>
            <a:ext cx="4472338" cy="26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6BF54D4-4C15-B6B0-843A-D9D486FAD5AD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Optical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6465A-F7FE-7104-7E67-048353D03991}"/>
              </a:ext>
            </a:extLst>
          </p:cNvPr>
          <p:cNvSpPr txBox="1"/>
          <p:nvPr/>
        </p:nvSpPr>
        <p:spPr>
          <a:xfrm>
            <a:off x="318654" y="1162735"/>
            <a:ext cx="11554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CaslonPro"/>
              </a:rPr>
              <a:t>T</a:t>
            </a:r>
            <a:r>
              <a:rPr lang="en-US" sz="1800" dirty="0">
                <a:effectLst/>
                <a:latin typeface="ACaslonPro"/>
              </a:rPr>
              <a:t>he </a:t>
            </a:r>
            <a:r>
              <a:rPr lang="en-US" sz="1800" b="1" dirty="0">
                <a:effectLst/>
                <a:latin typeface="ACaslonPro"/>
              </a:rPr>
              <a:t>optical theorem</a:t>
            </a:r>
            <a:r>
              <a:rPr lang="en-US" sz="1800" dirty="0">
                <a:effectLst/>
                <a:latin typeface="ACaslonPro"/>
              </a:rPr>
              <a:t>, relates the total cross-section to the imaginary part of the forward scattering amplitude: </a:t>
            </a:r>
            <a:endParaRPr lang="en-US" dirty="0"/>
          </a:p>
        </p:txBody>
      </p:sp>
      <p:pic>
        <p:nvPicPr>
          <p:cNvPr id="7" name="Picture 6" descr="A black text with a line and a number&#10;&#10;Description automatically generated with medium confidence">
            <a:extLst>
              <a:ext uri="{FF2B5EF4-FFF2-40B4-BE49-F238E27FC236}">
                <a16:creationId xmlns:a16="http://schemas.microsoft.com/office/drawing/2014/main" id="{ED2A0B70-2737-079F-4BDF-27B68315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313" y="1647536"/>
            <a:ext cx="2273300" cy="736600"/>
          </a:xfrm>
          <a:prstGeom prst="rect">
            <a:avLst/>
          </a:prstGeom>
        </p:spPr>
      </p:pic>
      <p:pic>
        <p:nvPicPr>
          <p:cNvPr id="9" name="Picture 8" descr="A math symbols on a white background&#10;&#10;Description automatically generated">
            <a:extLst>
              <a:ext uri="{FF2B5EF4-FFF2-40B4-BE49-F238E27FC236}">
                <a16:creationId xmlns:a16="http://schemas.microsoft.com/office/drawing/2014/main" id="{ADBAB5B8-287A-10BC-1F76-DE2971F0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" y="5695265"/>
            <a:ext cx="4241800" cy="825500"/>
          </a:xfrm>
          <a:prstGeom prst="rect">
            <a:avLst/>
          </a:prstGeom>
        </p:spPr>
      </p:pic>
      <p:pic>
        <p:nvPicPr>
          <p:cNvPr id="11" name="Picture 1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0D87DA6-DD24-FEF4-118F-BD18A91D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4" y="2795383"/>
            <a:ext cx="6004213" cy="10533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4958D-3F98-24BA-2F49-65994DAC48F5}"/>
              </a:ext>
            </a:extLst>
          </p:cNvPr>
          <p:cNvSpPr txBox="1"/>
          <p:nvPr/>
        </p:nvSpPr>
        <p:spPr>
          <a:xfrm>
            <a:off x="318654" y="2384136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partial wave analysis we learned that </a:t>
            </a:r>
          </a:p>
        </p:txBody>
      </p:sp>
      <p:pic>
        <p:nvPicPr>
          <p:cNvPr id="14" name="Picture 13" descr="A black text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5172483-57A8-EB1C-3517-4ED36F4AE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177" y="2922018"/>
            <a:ext cx="3263900" cy="800100"/>
          </a:xfrm>
          <a:prstGeom prst="rect">
            <a:avLst/>
          </a:prstGeom>
        </p:spPr>
      </p:pic>
      <p:pic>
        <p:nvPicPr>
          <p:cNvPr id="16" name="Picture 15" descr="A black math symbols&#10;&#10;Description automatically generated with medium confidence">
            <a:extLst>
              <a:ext uri="{FF2B5EF4-FFF2-40B4-BE49-F238E27FC236}">
                <a16:creationId xmlns:a16="http://schemas.microsoft.com/office/drawing/2014/main" id="{B419C7C4-6A25-12CE-9624-76E24A798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304" y="4287662"/>
            <a:ext cx="2654300" cy="863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C1FC94-43D3-C811-93E2-EA2F7A87E8DF}"/>
              </a:ext>
            </a:extLst>
          </p:cNvPr>
          <p:cNvSpPr txBox="1"/>
          <p:nvPr/>
        </p:nvSpPr>
        <p:spPr>
          <a:xfrm>
            <a:off x="318654" y="4017304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total cross section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AF1EAA-6315-2DA1-F8F5-7D6109EB9405}"/>
              </a:ext>
            </a:extLst>
          </p:cNvPr>
          <p:cNvSpPr txBox="1"/>
          <p:nvPr/>
        </p:nvSpPr>
        <p:spPr>
          <a:xfrm>
            <a:off x="318654" y="5101877"/>
            <a:ext cx="237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terms of phase shifts</a:t>
            </a:r>
          </a:p>
        </p:txBody>
      </p:sp>
      <p:pic>
        <p:nvPicPr>
          <p:cNvPr id="20" name="Picture 19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73571743-7019-1B62-1236-60858EC16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104" y="5568265"/>
            <a:ext cx="2921000" cy="9525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A1D0C49-1C88-F6EC-172A-0232104FD2AC}"/>
              </a:ext>
            </a:extLst>
          </p:cNvPr>
          <p:cNvSpPr/>
          <p:nvPr/>
        </p:nvSpPr>
        <p:spPr>
          <a:xfrm>
            <a:off x="4772313" y="5881604"/>
            <a:ext cx="367862" cy="3258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5401C7E-0E9D-2AC0-149A-02E1E6ABB929}"/>
              </a:ext>
            </a:extLst>
          </p:cNvPr>
          <p:cNvSpPr txBox="1">
            <a:spLocks/>
          </p:cNvSpPr>
          <p:nvPr/>
        </p:nvSpPr>
        <p:spPr>
          <a:xfrm>
            <a:off x="31865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Optical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712E6-9E04-781F-4B24-F32130BD1DAB}"/>
                  </a:ext>
                </a:extLst>
              </p:cNvPr>
              <p:cNvSpPr txBox="1"/>
              <p:nvPr/>
            </p:nvSpPr>
            <p:spPr>
              <a:xfrm>
                <a:off x="318654" y="1140898"/>
                <a:ext cx="7383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effectLst/>
                    <a:latin typeface="CMR10"/>
                  </a:rPr>
                  <a:t>The Legendre polynomials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>
                    <a:effectLst/>
                    <a:latin typeface="CMMI10"/>
                  </a:rPr>
                  <a:t>. </a:t>
                </a:r>
                <a:r>
                  <a:rPr lang="en-US" dirty="0">
                    <a:latin typeface="CMMI10"/>
                  </a:rPr>
                  <a:t>This means that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>
                    <a:effectLst/>
                    <a:latin typeface="CMMI1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7712E6-9E04-781F-4B24-F32130BD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54" y="1140898"/>
                <a:ext cx="7383900" cy="369332"/>
              </a:xfrm>
              <a:prstGeom prst="rect">
                <a:avLst/>
              </a:prstGeom>
              <a:blipFill>
                <a:blip r:embed="rId2"/>
                <a:stretch>
                  <a:fillRect l="-515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math symbols with numbers&#10;&#10;Description automatically generated with medium confidence">
            <a:extLst>
              <a:ext uri="{FF2B5EF4-FFF2-40B4-BE49-F238E27FC236}">
                <a16:creationId xmlns:a16="http://schemas.microsoft.com/office/drawing/2014/main" id="{E93760B4-427C-2A6A-C55A-CBD3875D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16" y="1640960"/>
            <a:ext cx="2870200" cy="723900"/>
          </a:xfrm>
          <a:prstGeom prst="rect">
            <a:avLst/>
          </a:prstGeom>
        </p:spPr>
      </p:pic>
      <p:pic>
        <p:nvPicPr>
          <p:cNvPr id="8" name="Picture 7" descr="A math symbols on a white background&#10;&#10;Description automatically generated">
            <a:extLst>
              <a:ext uri="{FF2B5EF4-FFF2-40B4-BE49-F238E27FC236}">
                <a16:creationId xmlns:a16="http://schemas.microsoft.com/office/drawing/2014/main" id="{194EF3B2-AEBD-4B5D-89E4-449D4AD4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8" y="1640960"/>
            <a:ext cx="424180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9F354E-0387-9040-385E-E650E7DFD31C}"/>
                  </a:ext>
                </a:extLst>
              </p:cNvPr>
              <p:cNvSpPr txBox="1"/>
              <p:nvPr/>
            </p:nvSpPr>
            <p:spPr>
              <a:xfrm>
                <a:off x="4592781" y="1863255"/>
                <a:ext cx="2468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9F354E-0387-9040-385E-E650E7DFD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81" y="1863255"/>
                <a:ext cx="246862" cy="276999"/>
              </a:xfrm>
              <a:prstGeom prst="rect">
                <a:avLst/>
              </a:prstGeom>
              <a:blipFill>
                <a:blip r:embed="rId5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0B7E826-016A-441C-0E43-E242B6114BD4}"/>
              </a:ext>
            </a:extLst>
          </p:cNvPr>
          <p:cNvSpPr txBox="1"/>
          <p:nvPr/>
        </p:nvSpPr>
        <p:spPr>
          <a:xfrm>
            <a:off x="233795" y="4085840"/>
            <a:ext cx="115079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 physics, the optical theorem is a general law of wave scattering theory, which relates the zero-angle scattering amplitude to the total cross section of the scatterer.  </a:t>
            </a:r>
          </a:p>
        </p:txBody>
      </p:sp>
      <p:pic>
        <p:nvPicPr>
          <p:cNvPr id="13" name="Picture 12" descr="A black and white math symbol&#10;&#10;Description automatically generated">
            <a:extLst>
              <a:ext uri="{FF2B5EF4-FFF2-40B4-BE49-F238E27FC236}">
                <a16:creationId xmlns:a16="http://schemas.microsoft.com/office/drawing/2014/main" id="{45FE0B10-882B-4D0C-1A59-A8A559075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54" y="3170836"/>
            <a:ext cx="2964873" cy="691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44C5A6-4860-4E33-5F04-03483CC7E987}"/>
              </a:ext>
            </a:extLst>
          </p:cNvPr>
          <p:cNvSpPr txBox="1"/>
          <p:nvPr/>
        </p:nvSpPr>
        <p:spPr>
          <a:xfrm>
            <a:off x="318654" y="2704821"/>
            <a:ext cx="146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results in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4E1EDBF-C509-0898-907E-E2B8CBE5E766}"/>
              </a:ext>
            </a:extLst>
          </p:cNvPr>
          <p:cNvSpPr/>
          <p:nvPr/>
        </p:nvSpPr>
        <p:spPr>
          <a:xfrm>
            <a:off x="3480955" y="3236055"/>
            <a:ext cx="394855" cy="5136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03A99FC9-1283-9DDB-45BC-EADE88C9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604" y="3166311"/>
            <a:ext cx="1676400" cy="660400"/>
          </a:xfrm>
          <a:prstGeom prst="rect">
            <a:avLst/>
          </a:prstGeom>
        </p:spPr>
      </p:pic>
      <p:pic>
        <p:nvPicPr>
          <p:cNvPr id="19" name="Picture 18" descr="A black arrow pointing to a line&#10;&#10;Description automatically generated">
            <a:extLst>
              <a:ext uri="{FF2B5EF4-FFF2-40B4-BE49-F238E27FC236}">
                <a16:creationId xmlns:a16="http://schemas.microsoft.com/office/drawing/2014/main" id="{E6ADEB00-3456-5ECF-9BA9-F5163DC48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0710" y="4895025"/>
            <a:ext cx="5849217" cy="1646984"/>
          </a:xfrm>
          <a:prstGeom prst="rect">
            <a:avLst/>
          </a:prstGeom>
        </p:spPr>
      </p:pic>
      <p:pic>
        <p:nvPicPr>
          <p:cNvPr id="4" name="Picture 3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CEF669C0-9209-EC97-FC03-9805CBFB4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0710" y="6013210"/>
            <a:ext cx="376035" cy="5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7A8DC-E11F-64CE-634D-3864CA1AB7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9927" y="1863255"/>
            <a:ext cx="2017986" cy="2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82B7D1-E909-1CDD-B8E7-B82A124EB14F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Re:The</a:t>
            </a:r>
            <a:r>
              <a:rPr lang="en-US" b="1" dirty="0"/>
              <a:t> Born Approximation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F22FF0-5184-C55B-9B43-39CBDD1D0319}"/>
              </a:ext>
            </a:extLst>
          </p:cNvPr>
          <p:cNvSpPr txBox="1"/>
          <p:nvPr/>
        </p:nvSpPr>
        <p:spPr>
          <a:xfrm>
            <a:off x="174172" y="1037459"/>
            <a:ext cx="570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Substituting this in the inhomogeneous </a:t>
            </a:r>
            <a:r>
              <a:rPr lang="en-US" dirty="0" err="1"/>
              <a:t>Helmoltz</a:t>
            </a:r>
            <a:r>
              <a:rPr lang="en-US" dirty="0"/>
              <a:t> equation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06AD14-188F-B0AF-D77C-15A2002F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1575210"/>
            <a:ext cx="6096000" cy="812800"/>
          </a:xfrm>
          <a:prstGeom prst="rect">
            <a:avLst/>
          </a:prstGeom>
        </p:spPr>
      </p:pic>
      <p:pic>
        <p:nvPicPr>
          <p:cNvPr id="7" name="Picture 6" descr="A black text with numbers and a line&#10;&#10;Description automatically generated">
            <a:extLst>
              <a:ext uri="{FF2B5EF4-FFF2-40B4-BE49-F238E27FC236}">
                <a16:creationId xmlns:a16="http://schemas.microsoft.com/office/drawing/2014/main" id="{1993F592-8E19-3585-6511-718F7DBA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886" y="2637657"/>
            <a:ext cx="28956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858A62-80FD-6240-8A0F-0E1B71CD81CB}"/>
              </a:ext>
            </a:extLst>
          </p:cNvPr>
          <p:cNvSpPr txBox="1"/>
          <p:nvPr/>
        </p:nvSpPr>
        <p:spPr>
          <a:xfrm>
            <a:off x="174172" y="2405824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which it follows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D9AEB9-E045-4574-0CEC-0EC279889DD3}"/>
                  </a:ext>
                </a:extLst>
              </p:cNvPr>
              <p:cNvSpPr txBox="1"/>
              <p:nvPr/>
            </p:nvSpPr>
            <p:spPr>
              <a:xfrm>
                <a:off x="174172" y="3511647"/>
                <a:ext cx="4492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Putting this expression back into that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D9AEB9-E045-4574-0CEC-0EC279889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2" y="3511647"/>
                <a:ext cx="4492448" cy="369332"/>
              </a:xfrm>
              <a:prstGeom prst="rect">
                <a:avLst/>
              </a:prstGeom>
              <a:blipFill>
                <a:blip r:embed="rId4"/>
                <a:stretch>
                  <a:fillRect l="-112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-up of a number&#10;&#10;Description automatically generated">
            <a:extLst>
              <a:ext uri="{FF2B5EF4-FFF2-40B4-BE49-F238E27FC236}">
                <a16:creationId xmlns:a16="http://schemas.microsoft.com/office/drawing/2014/main" id="{C359D537-193E-FFFF-FB5D-8053B598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110288"/>
            <a:ext cx="3949700" cy="812800"/>
          </a:xfrm>
          <a:prstGeom prst="rect">
            <a:avLst/>
          </a:prstGeom>
        </p:spPr>
      </p:pic>
      <p:pic>
        <p:nvPicPr>
          <p:cNvPr id="12" name="Picture 11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6CA9086A-1C1F-484D-2696-FEAE14853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86" y="4072188"/>
            <a:ext cx="3365500" cy="8890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E1E8871-896E-AE5E-0B68-CB91C0D0AB00}"/>
              </a:ext>
            </a:extLst>
          </p:cNvPr>
          <p:cNvSpPr/>
          <p:nvPr/>
        </p:nvSpPr>
        <p:spPr>
          <a:xfrm>
            <a:off x="4394476" y="4329454"/>
            <a:ext cx="455023" cy="374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961D2-5F1A-2C13-0368-7D1A81D5C87A}"/>
              </a:ext>
            </a:extLst>
          </p:cNvPr>
          <p:cNvSpPr txBox="1"/>
          <p:nvPr/>
        </p:nvSpPr>
        <p:spPr>
          <a:xfrm>
            <a:off x="174172" y="5152397"/>
            <a:ext cx="96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Now, </a:t>
            </a:r>
            <a:r>
              <a:rPr lang="en-US" sz="1800" b="1" dirty="0">
                <a:effectLst/>
                <a:latin typeface="ACaslonPro"/>
              </a:rPr>
              <a:t>r </a:t>
            </a:r>
            <a:r>
              <a:rPr lang="en-US" sz="1800" dirty="0">
                <a:effectLst/>
                <a:latin typeface="ACaslonPro"/>
              </a:rPr>
              <a:t>is </a:t>
            </a:r>
            <a:r>
              <a:rPr lang="en-US" sz="1800" i="1" dirty="0">
                <a:effectLst/>
                <a:latin typeface="ACaslonPro"/>
              </a:rPr>
              <a:t>fixed</a:t>
            </a:r>
            <a:r>
              <a:rPr lang="en-US" sz="1800" dirty="0">
                <a:effectLst/>
                <a:latin typeface="ACaslonPro"/>
              </a:rPr>
              <a:t>, as far as the </a:t>
            </a:r>
            <a:r>
              <a:rPr lang="en-US" sz="1800" b="1" dirty="0">
                <a:effectLst/>
                <a:latin typeface="ACaslonPro"/>
              </a:rPr>
              <a:t>s </a:t>
            </a:r>
            <a:r>
              <a:rPr lang="en-US" sz="1800" dirty="0">
                <a:effectLst/>
                <a:latin typeface="ACaslonPro"/>
              </a:rPr>
              <a:t>integration is concerned. At this point, we choose spherical coordinates.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B8F7F-08FE-5B7F-FACA-F625A7D07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093" y="5753627"/>
            <a:ext cx="5234335" cy="260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A0E0D2-56B6-FB3B-F137-011A0225E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3192" y="6271417"/>
            <a:ext cx="2157438" cy="2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82B7D1-E909-1CDD-B8E7-B82A124EB14F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Re: The Born Approximation</a:t>
            </a:r>
          </a:p>
        </p:txBody>
      </p:sp>
      <p:pic>
        <p:nvPicPr>
          <p:cNvPr id="2" name="Picture 1" descr="A diagram of a straight line&#10;&#10;Description automatically generated">
            <a:extLst>
              <a:ext uri="{FF2B5EF4-FFF2-40B4-BE49-F238E27FC236}">
                <a16:creationId xmlns:a16="http://schemas.microsoft.com/office/drawing/2014/main" id="{40072864-A115-3137-E129-B75F235A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510229"/>
            <a:ext cx="3284134" cy="2779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DF4C2-A354-298F-7EFF-809206D5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51" y="1619608"/>
            <a:ext cx="1694992" cy="21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45DCB-F4D4-3B1E-4A78-8111A2C78279}"/>
                  </a:ext>
                </a:extLst>
              </p:cNvPr>
              <p:cNvSpPr txBox="1"/>
              <p:nvPr/>
            </p:nvSpPr>
            <p:spPr>
              <a:xfrm>
                <a:off x="272143" y="1140897"/>
                <a:ext cx="11647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in this case the polar axis is aligned to </a:t>
                </a:r>
                <a:r>
                  <a:rPr lang="en-US" b="1" dirty="0"/>
                  <a:t>r. </a:t>
                </a:r>
                <a:r>
                  <a:rPr lang="en-US" dirty="0"/>
                  <a:t>The azimuthal integration is trivial and gives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l-GR"/>
                      <m:t>θ</m:t>
                    </m:r>
                    <m:r>
                      <m:rPr>
                        <m:nor/>
                      </m:rPr>
                      <a:rPr lang="el-GR"/>
                      <m:t> </m:t>
                    </m:r>
                    <m:r>
                      <m:rPr>
                        <m:nor/>
                      </m:rPr>
                      <a:rPr lang="en-US"/>
                      <m:t>integral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is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F45DCB-F4D4-3B1E-4A78-8111A2C78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1140897"/>
                <a:ext cx="11647714" cy="369332"/>
              </a:xfrm>
              <a:prstGeom prst="rect">
                <a:avLst/>
              </a:prstGeom>
              <a:blipFill>
                <a:blip r:embed="rId4"/>
                <a:stretch>
                  <a:fillRect l="-436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CFD2122A-26D8-C4FD-D25C-1AB8952B6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2150783"/>
            <a:ext cx="5207000" cy="749300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EF6236F8-6DDB-95A5-CBAB-568ACD1E0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951" y="3656693"/>
            <a:ext cx="6235700" cy="850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28790B-C481-4C0F-066C-298C9410D23D}"/>
              </a:ext>
            </a:extLst>
          </p:cNvPr>
          <p:cNvSpPr txBox="1"/>
          <p:nvPr/>
        </p:nvSpPr>
        <p:spPr>
          <a:xfrm>
            <a:off x="3796937" y="3248297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Thus,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E84D0-A678-5692-6993-E7B222C18702}"/>
              </a:ext>
            </a:extLst>
          </p:cNvPr>
          <p:cNvSpPr txBox="1"/>
          <p:nvPr/>
        </p:nvSpPr>
        <p:spPr>
          <a:xfrm>
            <a:off x="272142" y="4638150"/>
            <a:ext cx="1185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remaining integral is not so simple. It pays to revert to exponential notation, and factor the denominator: </a:t>
            </a:r>
            <a:endParaRPr lang="en-US" dirty="0"/>
          </a:p>
        </p:txBody>
      </p:sp>
      <p:pic>
        <p:nvPicPr>
          <p:cNvPr id="13" name="Picture 1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F358B5D8-54F6-DF88-AE71-F34F619A6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5477" y="5195371"/>
            <a:ext cx="7188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1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82B7D1-E909-1CDD-B8E7-B82A124EB14F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Re: The Born Approximation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F19CA-2C4F-3650-908F-4FEB0B2B8172}"/>
              </a:ext>
            </a:extLst>
          </p:cNvPr>
          <p:cNvSpPr txBox="1"/>
          <p:nvPr/>
        </p:nvSpPr>
        <p:spPr>
          <a:xfrm>
            <a:off x="272142" y="1070207"/>
            <a:ext cx="9211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These two integrals can be evaluated using </a:t>
            </a:r>
            <a:r>
              <a:rPr lang="en-US" sz="1800" b="1" dirty="0">
                <a:effectLst/>
                <a:latin typeface="ACaslonPro"/>
              </a:rPr>
              <a:t>Cauchy’s integral formula</a:t>
            </a:r>
            <a:r>
              <a:rPr lang="en-US" sz="1800" dirty="0">
                <a:effectLst/>
                <a:latin typeface="ACaslonPro"/>
              </a:rPr>
              <a:t>: </a:t>
            </a:r>
            <a:endParaRPr lang="en-US" dirty="0"/>
          </a:p>
        </p:txBody>
      </p:sp>
      <p:pic>
        <p:nvPicPr>
          <p:cNvPr id="6" name="Picture 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AF1DA8A-784A-C126-216B-DEF2F659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57" y="778623"/>
            <a:ext cx="2971800" cy="952500"/>
          </a:xfrm>
          <a:prstGeom prst="rect">
            <a:avLst/>
          </a:prstGeom>
        </p:spPr>
      </p:pic>
      <p:pic>
        <p:nvPicPr>
          <p:cNvPr id="8" name="Picture 7" descr="A diagram of a line with a point and a circle&#10;&#10;Description automatically generated">
            <a:extLst>
              <a:ext uri="{FF2B5EF4-FFF2-40B4-BE49-F238E27FC236}">
                <a16:creationId xmlns:a16="http://schemas.microsoft.com/office/drawing/2014/main" id="{AE46E564-1519-F150-B707-8CF42CE7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3625124"/>
            <a:ext cx="4318000" cy="1993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B1A40F-E972-46E1-4299-8AE34B66BF4E}"/>
                  </a:ext>
                </a:extLst>
              </p:cNvPr>
              <p:cNvSpPr txBox="1"/>
              <p:nvPr/>
            </p:nvSpPr>
            <p:spPr>
              <a:xfrm>
                <a:off x="272142" y="1699541"/>
                <a:ext cx="1145396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ACaslonPro"/>
                  </a:rPr>
                  <a:t> lies within the contour (otherwise the integral is zero). In the present case the integration is along the real axis, and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it passes </a:t>
                </a:r>
                <a:r>
                  <a:rPr lang="en-US" sz="1800" i="1" dirty="0">
                    <a:effectLst/>
                    <a:latin typeface="ACaslonPro"/>
                  </a:rPr>
                  <a:t>right over </a:t>
                </a:r>
                <a:r>
                  <a:rPr lang="en-US" sz="1800" dirty="0">
                    <a:effectLst/>
                    <a:latin typeface="ACaslonPro"/>
                  </a:rPr>
                  <a:t>the pole singularities at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</a:t>
                </a:r>
              </a:p>
              <a:p>
                <a:endParaRPr lang="en-US" dirty="0">
                  <a:latin typeface="ACaslonPro"/>
                </a:endParaRPr>
              </a:p>
              <a:p>
                <a:r>
                  <a:rPr lang="en-US" dirty="0"/>
                  <a:t>We have to decide how to skirt the poles—we’ll go </a:t>
                </a:r>
                <a:r>
                  <a:rPr lang="en-US" i="1" dirty="0"/>
                  <a:t>over </a:t>
                </a:r>
                <a:r>
                  <a:rPr lang="en-US" dirty="0"/>
                  <a:t>the one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under the one 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(We can in principle choose some </a:t>
                </a:r>
                <a:r>
                  <a:rPr lang="en-US" i="1" dirty="0"/>
                  <a:t>other </a:t>
                </a:r>
                <a:r>
                  <a:rPr lang="en-US" dirty="0"/>
                  <a:t>convention—even winding seven times around each pole—we’ll get a </a:t>
                </a:r>
              </a:p>
              <a:p>
                <a:r>
                  <a:rPr lang="en-US" dirty="0"/>
                  <a:t>different Green’s function, but, as we’ll show you in a minute, they’re all equally acceptable.)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B1A40F-E972-46E1-4299-8AE34B66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2" y="1699541"/>
                <a:ext cx="11453969" cy="2031325"/>
              </a:xfrm>
              <a:prstGeom prst="rect">
                <a:avLst/>
              </a:prstGeom>
              <a:blipFill>
                <a:blip r:embed="rId4"/>
                <a:stretch>
                  <a:fillRect l="-443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5539DEE-1A91-B9BE-0D27-08CF31C39BD3}"/>
              </a:ext>
            </a:extLst>
          </p:cNvPr>
          <p:cNvSpPr txBox="1"/>
          <p:nvPr/>
        </p:nvSpPr>
        <p:spPr>
          <a:xfrm>
            <a:off x="272142" y="5619024"/>
            <a:ext cx="11275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each integral in our equation, we must “close the contour” in such a way that the semicircle at infinity contributes nothing (Jordan’s Lemma in complex analysis).  </a:t>
            </a:r>
          </a:p>
        </p:txBody>
      </p:sp>
    </p:spTree>
    <p:extLst>
      <p:ext uri="{BB962C8B-B14F-4D97-AF65-F5344CB8AC3E}">
        <p14:creationId xmlns:p14="http://schemas.microsoft.com/office/powerpoint/2010/main" val="114664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E1F67E-2956-16B0-6A6F-5F1A5F3D541F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Born Approximation</a:t>
            </a:r>
          </a:p>
        </p:txBody>
      </p:sp>
      <p:pic>
        <p:nvPicPr>
          <p:cNvPr id="4" name="Picture 3" descr="A black and white drawing of circles&#10;&#10;Description automatically generated">
            <a:extLst>
              <a:ext uri="{FF2B5EF4-FFF2-40B4-BE49-F238E27FC236}">
                <a16:creationId xmlns:a16="http://schemas.microsoft.com/office/drawing/2014/main" id="{3C64F25E-B41A-A5FB-BC08-E8E399E4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802" y="1100726"/>
            <a:ext cx="4696460" cy="205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6C023C-F954-DB27-9525-2D6EDE120739}"/>
                  </a:ext>
                </a:extLst>
              </p:cNvPr>
              <p:cNvSpPr txBox="1"/>
              <p:nvPr/>
            </p:nvSpPr>
            <p:spPr>
              <a:xfrm>
                <a:off x="182880" y="3238397"/>
                <a:ext cx="10901446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the 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𝑖𝑠𝑟</m:t>
                        </m:r>
                      </m:sup>
                    </m:sSup>
                  </m:oMath>
                </a14:m>
                <a:r>
                  <a:rPr lang="en-US" dirty="0"/>
                  <a:t> goes to zero when </a:t>
                </a:r>
                <a:r>
                  <a:rPr lang="en-US" i="1" dirty="0"/>
                  <a:t>s </a:t>
                </a:r>
                <a:r>
                  <a:rPr lang="en-US" dirty="0"/>
                  <a:t>has a large </a:t>
                </a:r>
                <a:r>
                  <a:rPr lang="en-US" i="1" dirty="0"/>
                  <a:t>positive </a:t>
                </a:r>
                <a:r>
                  <a:rPr lang="en-US" dirty="0"/>
                  <a:t>imaginary part; for this one we close </a:t>
                </a:r>
                <a:r>
                  <a:rPr lang="en-US" i="1" dirty="0"/>
                  <a:t>above</a:t>
                </a:r>
              </a:p>
              <a:p>
                <a:r>
                  <a:rPr lang="en-US" dirty="0"/>
                  <a:t>(see Fig. a). The contour encloses only the singularity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6C023C-F954-DB27-9525-2D6EDE120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3238397"/>
                <a:ext cx="10901446" cy="655244"/>
              </a:xfrm>
              <a:prstGeom prst="rect">
                <a:avLst/>
              </a:prstGeom>
              <a:blipFill>
                <a:blip r:embed="rId3"/>
                <a:stretch>
                  <a:fillRect l="-466" t="-18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0F15660-3743-0D15-462D-3E89BF7ED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81" y="4022904"/>
            <a:ext cx="5568588" cy="827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F466B-5A98-7DEE-746F-39F1F44973FA}"/>
                  </a:ext>
                </a:extLst>
              </p:cNvPr>
              <p:cNvSpPr txBox="1"/>
              <p:nvPr/>
            </p:nvSpPr>
            <p:spPr>
              <a:xfrm>
                <a:off x="272143" y="4911644"/>
                <a:ext cx="11449225" cy="932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the case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the factor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𝑖𝑠𝑟</m:t>
                        </m:r>
                      </m:sup>
                    </m:sSup>
                  </m:oMath>
                </a14:m>
                <a:r>
                  <a:rPr lang="en-US" dirty="0"/>
                  <a:t> goes to zero when </a:t>
                </a:r>
                <a:r>
                  <a:rPr lang="en-US" i="1" dirty="0"/>
                  <a:t>s </a:t>
                </a:r>
                <a:r>
                  <a:rPr lang="en-US" dirty="0"/>
                  <a:t>has a large </a:t>
                </a:r>
                <a:r>
                  <a:rPr lang="en-US" i="1" dirty="0"/>
                  <a:t>negative </a:t>
                </a:r>
                <a:r>
                  <a:rPr lang="en-US" dirty="0"/>
                  <a:t>imaginary part; for this one we close </a:t>
                </a:r>
                <a:r>
                  <a:rPr lang="en-US" i="1" dirty="0"/>
                  <a:t>below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(see Fig. b). This time the contour encloses only the singularity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(and it goes around in the </a:t>
                </a:r>
                <a:r>
                  <a:rPr lang="en-US" i="1" dirty="0"/>
                  <a:t>clockwise </a:t>
                </a:r>
                <a:r>
                  <a:rPr lang="en-US" dirty="0"/>
                  <a:t>direction, </a:t>
                </a:r>
              </a:p>
              <a:p>
                <a:r>
                  <a:rPr lang="en-US" dirty="0"/>
                  <a:t>so we pick up a minus sign):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F466B-5A98-7DEE-746F-39F1F449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4911644"/>
                <a:ext cx="11449225" cy="932243"/>
              </a:xfrm>
              <a:prstGeom prst="rect">
                <a:avLst/>
              </a:prstGeom>
              <a:blipFill>
                <a:blip r:embed="rId5"/>
                <a:stretch>
                  <a:fillRect l="-443" t="-1333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B987DE-66FA-DB4E-EC3D-4BA4F8440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963" y="5757274"/>
            <a:ext cx="6289584" cy="8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1E16F9-2117-F327-06FC-DD663A39F0FC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Born Approximation</a:t>
            </a:r>
          </a:p>
        </p:txBody>
      </p:sp>
      <p:pic>
        <p:nvPicPr>
          <p:cNvPr id="5" name="Picture 4" descr="A close up of a number&#10;&#10;Description automatically generated">
            <a:extLst>
              <a:ext uri="{FF2B5EF4-FFF2-40B4-BE49-F238E27FC236}">
                <a16:creationId xmlns:a16="http://schemas.microsoft.com/office/drawing/2014/main" id="{2731295D-F8B9-76DC-6C8F-DE44103F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1579823"/>
            <a:ext cx="5334000" cy="82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3B379-56B4-3238-F800-E94049DCDAA0}"/>
              </a:ext>
            </a:extLst>
          </p:cNvPr>
          <p:cNvSpPr txBox="1"/>
          <p:nvPr/>
        </p:nvSpPr>
        <p:spPr>
          <a:xfrm>
            <a:off x="272143" y="119654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conclusion, we obtain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48403-0A02-750A-FA7F-C571D5C48621}"/>
                  </a:ext>
                </a:extLst>
              </p:cNvPr>
              <p:cNvSpPr txBox="1"/>
              <p:nvPr/>
            </p:nvSpPr>
            <p:spPr>
              <a:xfrm>
                <a:off x="163130" y="2522106"/>
                <a:ext cx="1100237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is the Green’s function for the Helmholtz equation—the solution to the </a:t>
                </a:r>
                <a:r>
                  <a:rPr lang="en-US" dirty="0" err="1"/>
                  <a:t>Helmoltz</a:t>
                </a:r>
                <a:r>
                  <a:rPr lang="en-US" dirty="0"/>
                  <a:t> Eqn. </a:t>
                </a:r>
              </a:p>
              <a:p>
                <a:r>
                  <a:rPr lang="en-US" dirty="0"/>
                  <a:t>We can also check the result by direct differentiation.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Green’s function for the </a:t>
                </a:r>
                <a:r>
                  <a:rPr lang="en-US" dirty="0" err="1"/>
                  <a:t>Helmoltz</a:t>
                </a:r>
                <a:r>
                  <a:rPr lang="en-US" dirty="0"/>
                  <a:t> equation, we can add a generic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satisfies the </a:t>
                </a:r>
                <a:r>
                  <a:rPr lang="en-US" i="1" dirty="0"/>
                  <a:t>homogeneous </a:t>
                </a:r>
              </a:p>
              <a:p>
                <a:r>
                  <a:rPr lang="en-US" dirty="0"/>
                  <a:t>Helmholtz equation: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D48403-0A02-750A-FA7F-C571D5C48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0" y="2522106"/>
                <a:ext cx="11002371" cy="1477328"/>
              </a:xfrm>
              <a:prstGeom prst="rect">
                <a:avLst/>
              </a:prstGeom>
              <a:blipFill>
                <a:blip r:embed="rId3"/>
                <a:stretch>
                  <a:fillRect l="-461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CFB4B6E-A94A-B19E-E3E8-7741E800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565" y="3908474"/>
            <a:ext cx="2349500" cy="6731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58D437-522B-DECA-CE6D-37762DAE5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815" y="5098190"/>
            <a:ext cx="26670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766699-B137-9063-59D0-7BBCEAEFA76F}"/>
                  </a:ext>
                </a:extLst>
              </p:cNvPr>
              <p:cNvSpPr txBox="1"/>
              <p:nvPr/>
            </p:nvSpPr>
            <p:spPr>
              <a:xfrm>
                <a:off x="163129" y="5837596"/>
                <a:ext cx="11297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This ambiguity corresponds precisely to the ambiguity in how to skirt the poles—a different choice amounts to picking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a different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766699-B137-9063-59D0-7BBCEAEF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9" y="5837596"/>
                <a:ext cx="11297901" cy="646331"/>
              </a:xfrm>
              <a:prstGeom prst="rect">
                <a:avLst/>
              </a:prstGeom>
              <a:blipFill>
                <a:blip r:embed="rId6"/>
                <a:stretch>
                  <a:fillRect l="-44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1212D-FE7F-FEBA-5A23-E0F4E139D247}"/>
                  </a:ext>
                </a:extLst>
              </p:cNvPr>
              <p:cNvSpPr txBox="1"/>
              <p:nvPr/>
            </p:nvSpPr>
            <p:spPr>
              <a:xfrm>
                <a:off x="163129" y="4551553"/>
                <a:ext cx="4071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Clearly,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still a solution of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61212D-FE7F-FEBA-5A23-E0F4E139D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9" y="4551553"/>
                <a:ext cx="4071307" cy="369332"/>
              </a:xfrm>
              <a:prstGeom prst="rect">
                <a:avLst/>
              </a:prstGeom>
              <a:blipFill>
                <a:blip r:embed="rId7"/>
                <a:stretch>
                  <a:fillRect l="-1242" t="-6667" r="-3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97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E9EDB2-173D-B495-C11A-325ABCE7FF48}"/>
              </a:ext>
            </a:extLst>
          </p:cNvPr>
          <p:cNvSpPr txBox="1"/>
          <p:nvPr/>
        </p:nvSpPr>
        <p:spPr>
          <a:xfrm>
            <a:off x="272143" y="1079607"/>
            <a:ext cx="11647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CaslonPro"/>
              </a:rPr>
              <a:t>The general solution to the </a:t>
            </a:r>
            <a:r>
              <a:rPr lang="en-US" sz="1800" dirty="0" err="1">
                <a:effectLst/>
                <a:latin typeface="ACaslonPro"/>
              </a:rPr>
              <a:t>Schrödinger</a:t>
            </a:r>
            <a:r>
              <a:rPr lang="en-US" sz="1800" dirty="0">
                <a:effectLst/>
                <a:latin typeface="ACaslonPro"/>
              </a:rPr>
              <a:t> equation takes the form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DEB786-7D9E-DAF4-1EC5-363C4C0CECD8}"/>
              </a:ext>
            </a:extLst>
          </p:cNvPr>
          <p:cNvSpPr txBox="1">
            <a:spLocks/>
          </p:cNvSpPr>
          <p:nvPr/>
        </p:nvSpPr>
        <p:spPr>
          <a:xfrm>
            <a:off x="27214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Born Approximation</a:t>
            </a:r>
          </a:p>
        </p:txBody>
      </p:sp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43EB7BC5-4C38-218D-E0F4-BE62A0F7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559214"/>
            <a:ext cx="5892800" cy="107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3F7C7-C0CC-9626-5F44-8478E7EAEF73}"/>
                  </a:ext>
                </a:extLst>
              </p:cNvPr>
              <p:cNvSpPr txBox="1"/>
              <p:nvPr/>
            </p:nvSpPr>
            <p:spPr>
              <a:xfrm>
                <a:off x="272143" y="2844846"/>
                <a:ext cx="5670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satisfies the </a:t>
                </a:r>
                <a:r>
                  <a:rPr lang="en-US" i="1" dirty="0"/>
                  <a:t>free particle</a:t>
                </a:r>
                <a:r>
                  <a:rPr lang="en-US" dirty="0"/>
                  <a:t> </a:t>
                </a:r>
                <a:r>
                  <a:rPr lang="en-US" dirty="0" err="1">
                    <a:latin typeface="ACaslonPro"/>
                  </a:rPr>
                  <a:t>Schrödinger</a:t>
                </a:r>
                <a:r>
                  <a:rPr lang="en-US" dirty="0">
                    <a:latin typeface="ACaslonPro"/>
                  </a:rPr>
                  <a:t> equation</a:t>
                </a: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3F7C7-C0CC-9626-5F44-8478E7EAE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2844846"/>
                <a:ext cx="5670078" cy="369332"/>
              </a:xfrm>
              <a:prstGeom prst="rect">
                <a:avLst/>
              </a:prstGeom>
              <a:blipFill>
                <a:blip r:embed="rId3"/>
                <a:stretch>
                  <a:fillRect l="-893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0FBB4EAC-848C-9177-74C3-F19A198B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871" y="3307273"/>
            <a:ext cx="20447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19B0D-94EE-97C2-416C-02DB7105F264}"/>
                  </a:ext>
                </a:extLst>
              </p:cNvPr>
              <p:cNvSpPr txBox="1"/>
              <p:nvPr/>
            </p:nvSpPr>
            <p:spPr>
              <a:xfrm>
                <a:off x="272143" y="4219287"/>
                <a:ext cx="1186754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CaslonPro"/>
                  </a:rPr>
                  <a:t>Equation (</a:t>
                </a:r>
                <a:r>
                  <a:rPr lang="en-US" dirty="0">
                    <a:latin typeface="ACaslonPro"/>
                  </a:rPr>
                  <a:t>*)</a:t>
                </a:r>
                <a:r>
                  <a:rPr lang="en-US" sz="1800" dirty="0">
                    <a:solidFill>
                      <a:srgbClr val="5B6BEA"/>
                    </a:solidFill>
                    <a:effectLst/>
                    <a:latin typeface="ACaslonPro"/>
                  </a:rPr>
                  <a:t> </a:t>
                </a:r>
                <a:r>
                  <a:rPr lang="en-US" sz="1800" dirty="0">
                    <a:effectLst/>
                    <a:latin typeface="ACaslonPro"/>
                  </a:rPr>
                  <a:t>is the 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integral form of the </a:t>
                </a:r>
                <a:r>
                  <a:rPr lang="en-US" sz="1800" b="1" dirty="0" err="1">
                    <a:effectLst/>
                    <a:highlight>
                      <a:srgbClr val="FFFF00"/>
                    </a:highlight>
                    <a:latin typeface="ACaslonPro"/>
                  </a:rPr>
                  <a:t>Schrödinger</a:t>
                </a:r>
                <a:r>
                  <a:rPr lang="en-US" sz="1800" b="1" dirty="0">
                    <a:effectLst/>
                    <a:highlight>
                      <a:srgbClr val="FFFF00"/>
                    </a:highlight>
                    <a:latin typeface="ACaslonPro"/>
                  </a:rPr>
                  <a:t> equation</a:t>
                </a:r>
                <a:r>
                  <a:rPr lang="en-US" sz="1800" dirty="0">
                    <a:effectLst/>
                    <a:latin typeface="ACaslonPro"/>
                  </a:rPr>
                  <a:t>; it is entirely equivalent to the more familiar differential form.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At first glance it </a:t>
                </a:r>
                <a:r>
                  <a:rPr lang="en-US" sz="1800" i="1" dirty="0">
                    <a:effectLst/>
                    <a:latin typeface="ACaslonPro"/>
                  </a:rPr>
                  <a:t>looks </a:t>
                </a:r>
                <a:r>
                  <a:rPr lang="en-US" sz="1800" dirty="0">
                    <a:effectLst/>
                    <a:latin typeface="ACaslonPro"/>
                  </a:rPr>
                  <a:t>like an explicit </a:t>
                </a:r>
                <a:r>
                  <a:rPr lang="en-US" sz="1800" i="1" dirty="0">
                    <a:effectLst/>
                    <a:latin typeface="ACaslonPro"/>
                  </a:rPr>
                  <a:t>solution </a:t>
                </a:r>
                <a:r>
                  <a:rPr lang="en-US" sz="1800" dirty="0">
                    <a:effectLst/>
                    <a:latin typeface="ACaslonPro"/>
                  </a:rPr>
                  <a:t>to the </a:t>
                </a:r>
                <a:r>
                  <a:rPr lang="en-US" sz="1800" dirty="0" err="1">
                    <a:effectLst/>
                    <a:latin typeface="ACaslonPro"/>
                  </a:rPr>
                  <a:t>Schrödinger</a:t>
                </a:r>
                <a:r>
                  <a:rPr lang="en-US" sz="1800" dirty="0">
                    <a:effectLst/>
                    <a:latin typeface="ACaslonPro"/>
                  </a:rPr>
                  <a:t> equation (for any potential) —which is too good to be true. </a:t>
                </a:r>
              </a:p>
              <a:p>
                <a:r>
                  <a:rPr lang="en-US" sz="1800" dirty="0">
                    <a:effectLst/>
                    <a:latin typeface="ACaslonPro"/>
                  </a:rPr>
                  <a:t>Don’t be deceived: </a:t>
                </a:r>
                <a:r>
                  <a:rPr lang="en-US" sz="1800" dirty="0">
                    <a:effectLst/>
                    <a:highlight>
                      <a:srgbClr val="FFFF00"/>
                    </a:highlight>
                    <a:latin typeface="ACaslonPro"/>
                  </a:rPr>
                  <a:t>There’s a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under the integral sign on the right-hand side, so you can’t do the integral unless you already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know the solution!</a:t>
                </a:r>
                <a:r>
                  <a:rPr lang="en-US" dirty="0"/>
                  <a:t> Nevertheless, the integral form can be very powerful, and it is particularly well suited to scattering </a:t>
                </a:r>
              </a:p>
              <a:p>
                <a:r>
                  <a:rPr lang="en-US" dirty="0"/>
                  <a:t>problems, as we’ll see in a moment.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19B0D-94EE-97C2-416C-02DB7105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4219287"/>
                <a:ext cx="11867544" cy="1477328"/>
              </a:xfrm>
              <a:prstGeom prst="rect">
                <a:avLst/>
              </a:prstGeom>
              <a:blipFill>
                <a:blip r:embed="rId5"/>
                <a:stretch>
                  <a:fillRect l="-428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35ED23-01AC-EE81-876B-6D1B8862B8ED}"/>
              </a:ext>
            </a:extLst>
          </p:cNvPr>
          <p:cNvSpPr txBox="1"/>
          <p:nvPr/>
        </p:nvSpPr>
        <p:spPr>
          <a:xfrm>
            <a:off x="9164781" y="19142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</a:t>
            </a:r>
          </a:p>
        </p:txBody>
      </p:sp>
    </p:spTree>
    <p:extLst>
      <p:ext uri="{BB962C8B-B14F-4D97-AF65-F5344CB8AC3E}">
        <p14:creationId xmlns:p14="http://schemas.microsoft.com/office/powerpoint/2010/main" val="25371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C782-5C3A-7BEF-49BD-06236217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0"/>
            <a:ext cx="10515600" cy="1325563"/>
          </a:xfrm>
        </p:spPr>
        <p:txBody>
          <a:bodyPr/>
          <a:lstStyle/>
          <a:p>
            <a:r>
              <a:rPr lang="en-US" b="1" dirty="0"/>
              <a:t>The first Born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8BE0C0-EE43-0779-A3FB-82367B80035B}"/>
                  </a:ext>
                </a:extLst>
              </p:cNvPr>
              <p:cNvSpPr txBox="1"/>
              <p:nvPr/>
            </p:nvSpPr>
            <p:spPr>
              <a:xfrm>
                <a:off x="401782" y="1140897"/>
                <a:ext cx="1141447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localized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that is, the potential drops to zero outside some finite region (as is typical for a </a:t>
                </a:r>
              </a:p>
              <a:p>
                <a:r>
                  <a:rPr lang="en-US" dirty="0"/>
                  <a:t>scattering problem), and we want to calculate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points far away from the scattering center.</a:t>
                </a:r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/>
                  <a:t> for all points that contribute to the integral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8BE0C0-EE43-0779-A3FB-82367B800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1140897"/>
                <a:ext cx="11414471" cy="923330"/>
              </a:xfrm>
              <a:prstGeom prst="rect">
                <a:avLst/>
              </a:prstGeom>
              <a:blipFill>
                <a:blip r:embed="rId2"/>
                <a:stretch>
                  <a:fillRect l="-444" t="-2703" r="-44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B3E7480D-5C6C-B532-BB4B-7E6019AF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2175408"/>
            <a:ext cx="5511800" cy="774700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71BEF74-0F88-318D-07FB-CBA1C9D02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37" y="3353805"/>
            <a:ext cx="4891808" cy="733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DB878-586A-1BA5-1AA7-8316B705AE2C}"/>
              </a:ext>
            </a:extLst>
          </p:cNvPr>
          <p:cNvSpPr txBox="1"/>
          <p:nvPr/>
        </p:nvSpPr>
        <p:spPr>
          <a:xfrm>
            <a:off x="401782" y="2976547"/>
            <a:ext cx="204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Therefore, we have </a:t>
            </a:r>
          </a:p>
        </p:txBody>
      </p:sp>
      <p:pic>
        <p:nvPicPr>
          <p:cNvPr id="10" name="Picture 9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B7891599-4FDD-3A1A-2568-426D10417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80" y="3460341"/>
            <a:ext cx="2159000" cy="5207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3A4330CA-B85D-E7F5-7CD9-931273FDAD99}"/>
              </a:ext>
            </a:extLst>
          </p:cNvPr>
          <p:cNvSpPr/>
          <p:nvPr/>
        </p:nvSpPr>
        <p:spPr>
          <a:xfrm>
            <a:off x="5610253" y="3471886"/>
            <a:ext cx="498764" cy="509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CEFB7BEC-AD9F-74AD-0C08-E27CF8FA3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002" y="4460039"/>
            <a:ext cx="1003300" cy="431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F09758-0173-62B0-625D-64D08F308DA0}"/>
              </a:ext>
            </a:extLst>
          </p:cNvPr>
          <p:cNvSpPr txBox="1"/>
          <p:nvPr/>
        </p:nvSpPr>
        <p:spPr>
          <a:xfrm>
            <a:off x="401782" y="4491273"/>
            <a:ext cx="9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let</a:t>
            </a:r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8D11F08-E181-9583-5F00-8AA3615F0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937" y="4326415"/>
            <a:ext cx="2721507" cy="615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60875C-B7BE-FF0B-156B-4501999AD786}"/>
              </a:ext>
            </a:extLst>
          </p:cNvPr>
          <p:cNvSpPr txBox="1"/>
          <p:nvPr/>
        </p:nvSpPr>
        <p:spPr>
          <a:xfrm>
            <a:off x="2447278" y="449127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</a:t>
            </a:r>
          </a:p>
        </p:txBody>
      </p:sp>
      <p:pic>
        <p:nvPicPr>
          <p:cNvPr id="19" name="Picture 18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50168378-9415-C168-1FF7-8CF436392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116" y="4197914"/>
            <a:ext cx="2645422" cy="9533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2AC161-B1AE-B0BA-17B8-54E2DC7A079D}"/>
              </a:ext>
            </a:extLst>
          </p:cNvPr>
          <p:cNvSpPr txBox="1"/>
          <p:nvPr/>
        </p:nvSpPr>
        <p:spPr>
          <a:xfrm>
            <a:off x="6067315" y="449127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7B7E17-28C3-0E61-4F0F-D9CF43261494}"/>
                  </a:ext>
                </a:extLst>
              </p:cNvPr>
              <p:cNvSpPr txBox="1"/>
              <p:nvPr/>
            </p:nvSpPr>
            <p:spPr>
              <a:xfrm>
                <a:off x="401782" y="5452567"/>
                <a:ext cx="114144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</a:t>
                </a:r>
                <a:r>
                  <a:rPr lang="en-US" dirty="0">
                    <a:latin typeface="ACaslonPro"/>
                  </a:rPr>
                  <a:t>i</a:t>
                </a:r>
                <a:r>
                  <a:rPr lang="en-US" sz="1800" dirty="0">
                    <a:effectLst/>
                    <a:latin typeface="ACaslonPro"/>
                  </a:rPr>
                  <a:t>n the </a:t>
                </a:r>
                <a:r>
                  <a:rPr lang="en-US" sz="1800" i="1" dirty="0">
                    <a:effectLst/>
                    <a:latin typeface="ACaslonPro"/>
                  </a:rPr>
                  <a:t>denominator </a:t>
                </a:r>
                <a:r>
                  <a:rPr lang="en-US" sz="1800" dirty="0">
                    <a:effectLst/>
                    <a:latin typeface="ACaslonPro"/>
                  </a:rPr>
                  <a:t>we can afford to make the more radical approximation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1800" b="1" i="1" smtClean="0"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>
                    <a:effectLst/>
                    <a:latin typeface="ACaslonPro"/>
                  </a:rPr>
                  <a:t> while </a:t>
                </a:r>
                <a:r>
                  <a:rPr lang="en-US" dirty="0"/>
                  <a:t>in the </a:t>
                </a:r>
                <a:r>
                  <a:rPr lang="en-US" i="1" dirty="0"/>
                  <a:t>exponent </a:t>
                </a:r>
                <a:r>
                  <a:rPr lang="en-US" dirty="0"/>
                  <a:t>we need to keep the next term. What we are doing is expanding in powers of the small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dropping all but the lowest order.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7B7E17-28C3-0E61-4F0F-D9CF43261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5452567"/>
                <a:ext cx="11414471" cy="923330"/>
              </a:xfrm>
              <a:prstGeom prst="rect">
                <a:avLst/>
              </a:prstGeom>
              <a:blipFill>
                <a:blip r:embed="rId9"/>
                <a:stretch>
                  <a:fillRect l="-444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496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28491</TotalTime>
  <Words>1794</Words>
  <Application>Microsoft Macintosh PowerPoint</Application>
  <PresentationFormat>Widescreen</PresentationFormat>
  <Paragraphs>136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ACaslonPro</vt:lpstr>
      <vt:lpstr>Arial</vt:lpstr>
      <vt:lpstr>Calibri</vt:lpstr>
      <vt:lpstr>Calibri Light</vt:lpstr>
      <vt:lpstr>Cambria Math</vt:lpstr>
      <vt:lpstr>CMMI10</vt:lpstr>
      <vt:lpstr>CMR10</vt:lpstr>
      <vt:lpstr>Tahoma</vt:lpstr>
      <vt:lpstr>Office Theme</vt:lpstr>
      <vt:lpstr>PHYS4260 Quantum Mechanics II Spring 2025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first Born approximation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10.5: Yukawa scattering</vt:lpstr>
      <vt:lpstr>PowerPoint Presentation</vt:lpstr>
      <vt:lpstr>The Born Series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PHYS4260 Quantum Mechanics II Spring 2024 </dc:title>
  <dc:creator>Marco Guzzi</dc:creator>
  <cp:lastModifiedBy>Marco Guzzi</cp:lastModifiedBy>
  <cp:revision>191</cp:revision>
  <dcterms:created xsi:type="dcterms:W3CDTF">2024-01-06T21:01:45Z</dcterms:created>
  <dcterms:modified xsi:type="dcterms:W3CDTF">2025-03-20T17:48:11Z</dcterms:modified>
</cp:coreProperties>
</file>